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Black"/>
      <p:bold r:id="rId49"/>
      <p:boldItalic r:id="rId50"/>
    </p:embeddedFont>
    <p:embeddedFont>
      <p:font typeface="Roboto Medium"/>
      <p:regular r:id="rId51"/>
      <p:bold r:id="rId52"/>
      <p:italic r:id="rId53"/>
      <p:boldItalic r:id="rId54"/>
    </p:embeddedFont>
    <p:embeddedFont>
      <p:font typeface="Montserrat Light"/>
      <p:regular r:id="rId55"/>
      <p:bold r:id="rId56"/>
      <p:italic r:id="rId57"/>
      <p:boldItalic r:id="rId58"/>
    </p:embeddedFont>
    <p:embeddedFont>
      <p:font typeface="Roboto Light"/>
      <p:regular r:id="rId59"/>
      <p:bold r:id="rId60"/>
      <p:italic r:id="rId61"/>
      <p:boldItalic r:id="rId62"/>
    </p:embeddedFont>
    <p:embeddedFont>
      <p:font typeface="Lexend"/>
      <p:regular r:id="rId63"/>
      <p:bold r:id="rId64"/>
    </p:embeddedFont>
    <p:embeddedFont>
      <p:font typeface="Archivo"/>
      <p:regular r:id="rId65"/>
      <p:bold r:id="rId66"/>
      <p:italic r:id="rId67"/>
      <p:boldItalic r:id="rId68"/>
    </p:embeddedFont>
    <p:embeddedFont>
      <p:font typeface="Archivo Black"/>
      <p:regular r:id="rId69"/>
    </p:embeddedFont>
    <p:embeddedFont>
      <p:font typeface="Archivo Narrow"/>
      <p:regular r:id="rId70"/>
      <p:bold r:id="rId71"/>
      <p:italic r:id="rId72"/>
      <p:boldItalic r:id="rId73"/>
    </p:embeddedFont>
    <p:embeddedFont>
      <p:font typeface="Roboto"/>
      <p:regular r:id="rId74"/>
      <p:bold r:id="rId75"/>
      <p:italic r:id="rId76"/>
      <p:boldItalic r:id="rId77"/>
    </p:embeddedFont>
    <p:embeddedFont>
      <p:font typeface="Montserrat"/>
      <p:regular r:id="rId78"/>
      <p:bold r:id="rId79"/>
      <p:italic r:id="rId80"/>
      <p:boldItalic r:id="rId81"/>
    </p:embeddedFont>
    <p:embeddedFont>
      <p:font typeface="Montserrat Medium"/>
      <p:regular r:id="rId82"/>
      <p:bold r:id="rId83"/>
      <p:italic r:id="rId84"/>
      <p:boldItalic r:id="rId85"/>
    </p:embeddedFont>
    <p:embeddedFont>
      <p:font typeface="Archivo Medium"/>
      <p:regular r:id="rId86"/>
      <p:bold r:id="rId87"/>
      <p:italic r:id="rId88"/>
      <p:boldItalic r:id="rId89"/>
    </p:embeddedFont>
    <p:embeddedFont>
      <p:font typeface="Archivo Thin"/>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4" roundtripDataSignature="AMtx7mi/HODdljL53QKsirGYRGRGew4y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5.xml"/><Relationship Id="rId86" Type="http://schemas.openxmlformats.org/officeDocument/2006/relationships/font" Target="fonts/ArchivoMedium-regular.fntdata"/><Relationship Id="rId41" Type="http://schemas.openxmlformats.org/officeDocument/2006/relationships/slide" Target="slides/slide34.xml"/><Relationship Id="rId85" Type="http://schemas.openxmlformats.org/officeDocument/2006/relationships/font" Target="fonts/MontserratMedium-boldItalic.fntdata"/><Relationship Id="rId44" Type="http://schemas.openxmlformats.org/officeDocument/2006/relationships/slide" Target="slides/slide37.xml"/><Relationship Id="rId88" Type="http://schemas.openxmlformats.org/officeDocument/2006/relationships/font" Target="fonts/ArchivoMedium-italic.fntdata"/><Relationship Id="rId43" Type="http://schemas.openxmlformats.org/officeDocument/2006/relationships/slide" Target="slides/slide36.xml"/><Relationship Id="rId87" Type="http://schemas.openxmlformats.org/officeDocument/2006/relationships/font" Target="fonts/ArchivoMedium-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ArchivoMedium-boldItalic.fntdata"/><Relationship Id="rId80" Type="http://schemas.openxmlformats.org/officeDocument/2006/relationships/font" Target="fonts/Montserrat-italic.fntdata"/><Relationship Id="rId82" Type="http://schemas.openxmlformats.org/officeDocument/2006/relationships/font" Target="fonts/MontserratMedium-regular.fntdata"/><Relationship Id="rId81"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Black-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rchivoNarrow-boldItalic.fntdata"/><Relationship Id="rId72" Type="http://schemas.openxmlformats.org/officeDocument/2006/relationships/font" Target="fonts/ArchivoNarrow-italic.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Montserrat-bold.fntdata"/><Relationship Id="rId34" Type="http://schemas.openxmlformats.org/officeDocument/2006/relationships/slide" Target="slides/slide27.xml"/><Relationship Id="rId78" Type="http://schemas.openxmlformats.org/officeDocument/2006/relationships/font" Target="fonts/Montserrat-regular.fntdata"/><Relationship Id="rId71" Type="http://schemas.openxmlformats.org/officeDocument/2006/relationships/font" Target="fonts/ArchivoNarrow-bold.fntdata"/><Relationship Id="rId70" Type="http://schemas.openxmlformats.org/officeDocument/2006/relationships/font" Target="fonts/ArchivoNarrow-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Light-boldItalic.fntdata"/><Relationship Id="rId61" Type="http://schemas.openxmlformats.org/officeDocument/2006/relationships/font" Target="fonts/RobotoLight-italic.fntdata"/><Relationship Id="rId20" Type="http://schemas.openxmlformats.org/officeDocument/2006/relationships/slide" Target="slides/slide13.xml"/><Relationship Id="rId64" Type="http://schemas.openxmlformats.org/officeDocument/2006/relationships/font" Target="fonts/Lexend-bold.fntdata"/><Relationship Id="rId63" Type="http://schemas.openxmlformats.org/officeDocument/2006/relationships/font" Target="fonts/Lexend-regular.fntdata"/><Relationship Id="rId22" Type="http://schemas.openxmlformats.org/officeDocument/2006/relationships/slide" Target="slides/slide15.xml"/><Relationship Id="rId66" Type="http://schemas.openxmlformats.org/officeDocument/2006/relationships/font" Target="fonts/Archivo-bold.fntdata"/><Relationship Id="rId21" Type="http://schemas.openxmlformats.org/officeDocument/2006/relationships/slide" Target="slides/slide14.xml"/><Relationship Id="rId65" Type="http://schemas.openxmlformats.org/officeDocument/2006/relationships/font" Target="fonts/Archivo-regular.fntdata"/><Relationship Id="rId24" Type="http://schemas.openxmlformats.org/officeDocument/2006/relationships/slide" Target="slides/slide17.xml"/><Relationship Id="rId68" Type="http://schemas.openxmlformats.org/officeDocument/2006/relationships/font" Target="fonts/Archivo-boldItalic.fntdata"/><Relationship Id="rId23" Type="http://schemas.openxmlformats.org/officeDocument/2006/relationships/slide" Target="slides/slide16.xml"/><Relationship Id="rId67" Type="http://schemas.openxmlformats.org/officeDocument/2006/relationships/font" Target="fonts/Archivo-italic.fntdata"/><Relationship Id="rId60" Type="http://schemas.openxmlformats.org/officeDocument/2006/relationships/font" Target="fonts/RobotoLight-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rchivoBlack-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regular.fntdata"/><Relationship Id="rId50" Type="http://schemas.openxmlformats.org/officeDocument/2006/relationships/font" Target="fonts/RobotoBlack-boldItalic.fntdata"/><Relationship Id="rId94" Type="http://customschemas.google.com/relationships/presentationmetadata" Target="meta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4.xml"/><Relationship Id="rId55" Type="http://schemas.openxmlformats.org/officeDocument/2006/relationships/font" Target="fonts/MontserratLight-regular.fntdata"/><Relationship Id="rId10" Type="http://schemas.openxmlformats.org/officeDocument/2006/relationships/slide" Target="slides/slide3.xml"/><Relationship Id="rId54" Type="http://schemas.openxmlformats.org/officeDocument/2006/relationships/font" Target="fonts/RobotoMedium-boldItalic.fntdata"/><Relationship Id="rId13" Type="http://schemas.openxmlformats.org/officeDocument/2006/relationships/slide" Target="slides/slide6.xml"/><Relationship Id="rId57" Type="http://schemas.openxmlformats.org/officeDocument/2006/relationships/font" Target="fonts/MontserratLight-italic.fntdata"/><Relationship Id="rId12" Type="http://schemas.openxmlformats.org/officeDocument/2006/relationships/slide" Target="slides/slide5.xml"/><Relationship Id="rId56" Type="http://schemas.openxmlformats.org/officeDocument/2006/relationships/font" Target="fonts/MontserratLight-bold.fntdata"/><Relationship Id="rId91" Type="http://schemas.openxmlformats.org/officeDocument/2006/relationships/font" Target="fonts/ArchivoThin-bold.fntdata"/><Relationship Id="rId90" Type="http://schemas.openxmlformats.org/officeDocument/2006/relationships/font" Target="fonts/ArchivoThin-regular.fntdata"/><Relationship Id="rId93" Type="http://schemas.openxmlformats.org/officeDocument/2006/relationships/font" Target="fonts/ArchivoThin-boldItalic.fntdata"/><Relationship Id="rId92" Type="http://schemas.openxmlformats.org/officeDocument/2006/relationships/font" Target="fonts/ArchivoThin-italic.fntdata"/><Relationship Id="rId15" Type="http://schemas.openxmlformats.org/officeDocument/2006/relationships/slide" Target="slides/slide8.xml"/><Relationship Id="rId59" Type="http://schemas.openxmlformats.org/officeDocument/2006/relationships/font" Target="fonts/RobotoLight-regular.fntdata"/><Relationship Id="rId14" Type="http://schemas.openxmlformats.org/officeDocument/2006/relationships/slide" Target="slides/slide7.xml"/><Relationship Id="rId58" Type="http://schemas.openxmlformats.org/officeDocument/2006/relationships/font" Target="fonts/Montserrat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42ed076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242ed0766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42ed076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242ed0766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42ed0766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42ed0766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42ed0766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242ed0766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42ed076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242ed0766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42ed0766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242ed0766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42ed0766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242ed0766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a:t>
            </a:r>
            <a:r>
              <a:rPr lang="es" sz="1000">
                <a:solidFill>
                  <a:srgbClr val="434343"/>
                </a:solidFill>
              </a:rPr>
              <a:t>La app pretende informar y recomendar bandas de música como solistas emergentes que se encuentran dispersas en páginas oficiales, redes sociales y diferentes medios de comunicación.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42ed0766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42ed0766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Contexto: Es una app para adoptar hábitos que motiven a salir de la zona de confort, alejándose de los espacios habituales y reduciendo el tiempo frente a las pantallas. A su vez permite administrar tiempos de productividad y ocio, estableciendo límites mediante alertas.</a:t>
            </a:r>
            <a:endParaRPr sz="10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42ed0766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42ed0766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Es una app para adoptar hábitos que motiven a salir de la zona de confort, alejándose de los espacios habituales y reduciendo el tiempo frente a las pantallas. A su vez, permite administrar tiempos de productividad y ocio, estableciendo límites mediante alertas.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429979770_0_166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85" name="Google Shape;385;g22429979770_0_166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386" name="Google Shape;386;g22429979770_0_166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2429979770_0_166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Hoja genérica</a:t>
            </a:r>
            <a:endParaRPr/>
          </a:p>
        </p:txBody>
      </p:sp>
      <p:sp>
        <p:nvSpPr>
          <p:cNvPr id="388" name="Google Shape;388;g22429979770_0_166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89" name="Google Shape;389;g22429979770_0_166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2258739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f22587397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42ed0766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242ed07662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42ed0766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242ed07662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42ed0766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242ed07662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42ed0766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242ed07662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42ed0766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242ed07662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42ed0766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242ed07662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42ed0766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242ed07662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42ed0766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242ed07662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42997977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242997977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42997977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2429979770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a:t>
            </a:r>
            <a:r>
              <a:rPr lang="es" sz="1000">
                <a:solidFill>
                  <a:srgbClr val="434343"/>
                </a:solidFill>
              </a:rPr>
              <a:t>La app pretende informar y recomendar bandas de música como solistas emergentes que se encuentran dispersas en páginas oficiales, redes sociales y diferentes medios de comunicación.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2258739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f22587397b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42997977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2429979770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a:t>
            </a:r>
            <a:r>
              <a:rPr lang="es" sz="1000">
                <a:solidFill>
                  <a:srgbClr val="434343"/>
                </a:solidFill>
              </a:rPr>
              <a:t>La app pretende informar y recomendar bandas de música como solistas emergentes que se encuentran dispersas en páginas oficiales, redes sociales y diferentes medios de comunicación.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429979770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429979770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Una aplicación centrada específicamente en la gestión de ataques de pánico y la ansiedad, con contenido educativo personalizado, técnicas de respiración guiada y una comunidad solidaria de apoyo. Dónde el usuario registra los síntomas, accede a recursos de emergencia y encuentra alivio en momentos de crisis. Disponible en múltiples idiomas y de manera gratuita.</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2429979770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2429979770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Contexto: Una aplicación centrada específicamente en la gestión de ataques de pánico y la ansiedad, con contenido educativo personalizado, técnicas de respiración guiada y una comunidad solidaria de apoyo. Dónde el usuario registra los síntomas, accede a recursos de emergencia y encuentra alivio en momentos de crisis. Disponible en múltiples idiomas y de manera gratuita.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2429979770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2429979770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latin typeface="Roboto"/>
                <a:ea typeface="Roboto"/>
                <a:cs typeface="Roboto"/>
                <a:sym typeface="Roboto"/>
              </a:rPr>
              <a:t>Contexto: El tiempo excesivo frente a la pantalla provoca problemas de salud y fomenta el comportamiento antisocial al limitar la interacción física, al tiempo que reduce la productividad diaria. Los usuarios se sienten desconectados de la realidad y les cuesta desconectarse por completo del mundo virtual.</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08291f3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208291f3ff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243abc7e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243abc7e5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243abc7e55_0_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01" name="Google Shape;601;g2243abc7e55_0_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602" name="Google Shape;602;g2243abc7e55_0_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243abc7e55_0_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604" name="Google Shape;604;g2243abc7e55_0_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05" name="Google Shape;605;g2243abc7e55_0_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43b1e34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243b1e34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429978b61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2" name="Google Shape;642;g22429978b61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643" name="Google Shape;643;g22429978b61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22429978b61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
              <a:t>Este formato es para presentar los ejercicios de TODAS LAS CLASES</a:t>
            </a:r>
            <a:endParaRPr/>
          </a:p>
        </p:txBody>
      </p:sp>
      <p:sp>
        <p:nvSpPr>
          <p:cNvPr id="645" name="Google Shape;645;g22429978b61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6" name="Google Shape;646;g22429978b61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242997977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2429979770_0_1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43c45b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243c45b8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Deberá estar ubicada las 2 primeras clases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208291f3f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2208291f3ff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Deberá estar ubicada cuando sea necesario realizar un cuestionario en campus</a:t>
            </a:r>
            <a:br>
              <a:rPr lang="es"/>
            </a:br>
            <a:r>
              <a:rPr lang="es"/>
              <a:t>Clases 2, 4, 6, 8, 10 ,12,14</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242ed07662_0_15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98" name="Google Shape;698;g2242ed07662_0_15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1.7.2013</a:t>
            </a:r>
            <a:endParaRPr/>
          </a:p>
        </p:txBody>
      </p:sp>
      <p:sp>
        <p:nvSpPr>
          <p:cNvPr id="699" name="Google Shape;699;g2242ed07662_0_15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242ed07662_0_15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Hoja genérica</a:t>
            </a:r>
            <a:endParaRPr/>
          </a:p>
        </p:txBody>
      </p:sp>
      <p:sp>
        <p:nvSpPr>
          <p:cNvPr id="701" name="Google Shape;701;g2242ed07662_0_15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02" name="Google Shape;702;g2242ed07662_0_15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429979770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2429979770_0_1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429979770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2429979770_0_1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429979770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2429979770_0_1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429979770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2429979770_0_1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Hoja genérica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42ed076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242ed0766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utilizar para títulos o resaltar conceptos.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g22429979770_0_11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g22429979770_0_11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g22429979770_0_1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g22429979770_0_11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g22429979770_0_11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g22429979770_0_11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g22429979770_0_1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g22429979770_0_1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g22429979770_0_11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g22429979770_0_116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g22429979770_0_116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g22429979770_0_11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g22429979770_0_11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g22429979770_0_1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g22429979770_0_117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g22429979770_0_117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g22429979770_0_11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g22429979770_0_117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g22429979770_0_1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g22429979770_0_11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2429979770_0_118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g22429979770_0_118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g22429979770_0_118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g22429979770_0_11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g22429979770_0_118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g22429979770_0_1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g22429979770_0_11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g22429979770_0_119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g22429979770_0_1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g22429979770_0_1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o destacado y explicación">
  <p:cSld name="TITLE_1">
    <p:spTree>
      <p:nvGrpSpPr>
        <p:cNvPr id="95" name="Shape 95"/>
        <p:cNvGrpSpPr/>
        <p:nvPr/>
      </p:nvGrpSpPr>
      <p:grpSpPr>
        <a:xfrm>
          <a:off x="0" y="0"/>
          <a:ext cx="0" cy="0"/>
          <a:chOff x="0" y="0"/>
          <a:chExt cx="0" cy="0"/>
        </a:xfrm>
      </p:grpSpPr>
      <p:sp>
        <p:nvSpPr>
          <p:cNvPr id="96" name="Google Shape;96;g22429979770_0_1196"/>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2429979770_0_1196"/>
          <p:cNvSpPr txBox="1"/>
          <p:nvPr>
            <p:ph type="ctrTitle"/>
          </p:nvPr>
        </p:nvSpPr>
        <p:spPr>
          <a:xfrm>
            <a:off x="550375" y="7600"/>
            <a:ext cx="8043300" cy="1570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000"/>
              <a:buFont typeface="Montserrat"/>
              <a:buNone/>
              <a:defRPr b="1" sz="4000">
                <a:solidFill>
                  <a:schemeClr val="lt1"/>
                </a:solidFill>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 name="Google Shape;98;g22429979770_0_1196"/>
          <p:cNvSpPr txBox="1"/>
          <p:nvPr>
            <p:ph idx="1" type="subTitle"/>
          </p:nvPr>
        </p:nvSpPr>
        <p:spPr>
          <a:xfrm>
            <a:off x="550375" y="1614925"/>
            <a:ext cx="8043300" cy="2649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9" name="Google Shape;99;g22429979770_0_1196"/>
          <p:cNvPicPr preferRelativeResize="0"/>
          <p:nvPr/>
        </p:nvPicPr>
        <p:blipFill>
          <a:blip r:embed="rId2">
            <a:alphaModFix/>
          </a:blip>
          <a:stretch>
            <a:fillRect/>
          </a:stretch>
        </p:blipFill>
        <p:spPr>
          <a:xfrm>
            <a:off x="7910675" y="4073939"/>
            <a:ext cx="1365875" cy="1365875"/>
          </a:xfrm>
          <a:prstGeom prst="rect">
            <a:avLst/>
          </a:prstGeom>
          <a:noFill/>
          <a:ln>
            <a:noFill/>
          </a:ln>
        </p:spPr>
      </p:pic>
      <p:pic>
        <p:nvPicPr>
          <p:cNvPr id="100" name="Google Shape;100;g22429979770_0_1196"/>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101" name="Google Shape;101;g22429979770_0_1196"/>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e imagen">
  <p:cSld name="SECTION_TITLE_AND_DESCRIPTION_1">
    <p:spTree>
      <p:nvGrpSpPr>
        <p:cNvPr id="102" name="Shape 102"/>
        <p:cNvGrpSpPr/>
        <p:nvPr/>
      </p:nvGrpSpPr>
      <p:grpSpPr>
        <a:xfrm>
          <a:off x="0" y="0"/>
          <a:ext cx="0" cy="0"/>
          <a:chOff x="0" y="0"/>
          <a:chExt cx="0" cy="0"/>
        </a:xfrm>
      </p:grpSpPr>
      <p:sp>
        <p:nvSpPr>
          <p:cNvPr id="103" name="Google Shape;103;g22429979770_0_120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2429979770_0_1203"/>
          <p:cNvSpPr txBox="1"/>
          <p:nvPr>
            <p:ph type="title"/>
          </p:nvPr>
        </p:nvSpPr>
        <p:spPr>
          <a:xfrm>
            <a:off x="265500" y="7759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Font typeface="Montserrat"/>
              <a:buNone/>
              <a:defRPr sz="3800">
                <a:latin typeface="Montserrat"/>
                <a:ea typeface="Montserrat"/>
                <a:cs typeface="Montserrat"/>
                <a:sym typeface="Montserrat"/>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g22429979770_0_1203"/>
          <p:cNvSpPr txBox="1"/>
          <p:nvPr>
            <p:ph idx="1" type="subTitle"/>
          </p:nvPr>
        </p:nvSpPr>
        <p:spPr>
          <a:xfrm>
            <a:off x="265500" y="24982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g22429979770_0_12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7" name="Google Shape;107;g22429979770_0_1203"/>
          <p:cNvSpPr/>
          <p:nvPr/>
        </p:nvSpPr>
        <p:spPr>
          <a:xfrm>
            <a:off x="4572150" y="-18175"/>
            <a:ext cx="45720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g22429979770_0_1203"/>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09" name="Google Shape;109;g22429979770_0_1203"/>
          <p:cNvPicPr preferRelativeResize="0"/>
          <p:nvPr/>
        </p:nvPicPr>
        <p:blipFill>
          <a:blip r:embed="rId3">
            <a:alphaModFix/>
          </a:blip>
          <a:stretch>
            <a:fillRect/>
          </a:stretch>
        </p:blipFill>
        <p:spPr>
          <a:xfrm>
            <a:off x="3506975" y="4699100"/>
            <a:ext cx="558475" cy="300725"/>
          </a:xfrm>
          <a:prstGeom prst="rect">
            <a:avLst/>
          </a:prstGeom>
          <a:noFill/>
          <a:ln>
            <a:noFill/>
          </a:ln>
        </p:spPr>
      </p:pic>
      <p:pic>
        <p:nvPicPr>
          <p:cNvPr id="110" name="Google Shape;110;g22429979770_0_1203"/>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 name="Shape 115"/>
        <p:cNvGrpSpPr/>
        <p:nvPr/>
      </p:nvGrpSpPr>
      <p:grpSpPr>
        <a:xfrm>
          <a:off x="0" y="0"/>
          <a:ext cx="0" cy="0"/>
          <a:chOff x="0" y="0"/>
          <a:chExt cx="0" cy="0"/>
        </a:xfrm>
      </p:grpSpPr>
      <p:sp>
        <p:nvSpPr>
          <p:cNvPr id="116" name="Google Shape;116;g22429979770_0_149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7" name="Google Shape;117;g22429979770_0_149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g22429979770_0_14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g22429979770_0_150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g22429979770_0_15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g22429979770_0_150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g22429979770_0_15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g22429979770_0_15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g22429979770_0_150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g22429979770_0_150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 name="Google Shape;129;g22429979770_0_150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 name="Google Shape;130;g22429979770_0_15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g22429979770_0_15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g22429979770_0_15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g22429979770_0_15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g22429979770_0_15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7" name="Google Shape;137;g22429979770_0_15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 name="Shape 138"/>
        <p:cNvGrpSpPr/>
        <p:nvPr/>
      </p:nvGrpSpPr>
      <p:grpSpPr>
        <a:xfrm>
          <a:off x="0" y="0"/>
          <a:ext cx="0" cy="0"/>
          <a:chOff x="0" y="0"/>
          <a:chExt cx="0" cy="0"/>
        </a:xfrm>
      </p:grpSpPr>
      <p:sp>
        <p:nvSpPr>
          <p:cNvPr id="139" name="Google Shape;139;g22429979770_0_15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0" name="Google Shape;140;g22429979770_0_15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g22429979770_0_1524"/>
          <p:cNvSpPr/>
          <p:nvPr/>
        </p:nvSpPr>
        <p:spPr>
          <a:xfrm>
            <a:off x="4572000" y="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2429979770_0_15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4" name="Google Shape;144;g22429979770_0_15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g22429979770_0_15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46" name="Google Shape;146;g22429979770_0_15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g22429979770_0_15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49" name="Google Shape;149;g22429979770_0_15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g22429979770_0_15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g22429979770_0_153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53" name="Google Shape;153;g22429979770_0_15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g22429979770_0_15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156" name="Shape 156"/>
        <p:cNvGrpSpPr/>
        <p:nvPr/>
      </p:nvGrpSpPr>
      <p:grpSpPr>
        <a:xfrm>
          <a:off x="0" y="0"/>
          <a:ext cx="0" cy="0"/>
          <a:chOff x="0" y="0"/>
          <a:chExt cx="0" cy="0"/>
        </a:xfrm>
      </p:grpSpPr>
      <p:sp>
        <p:nvSpPr>
          <p:cNvPr id="157" name="Google Shape;157;g22429979770_0_15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o destacado y explicación">
  <p:cSld name="TITLE_1">
    <p:bg>
      <p:bgPr>
        <a:solidFill>
          <a:srgbClr val="009688">
            <a:alpha val="61570"/>
          </a:srgbClr>
        </a:solidFill>
      </p:bgPr>
    </p:bg>
    <p:spTree>
      <p:nvGrpSpPr>
        <p:cNvPr id="158" name="Shape 158"/>
        <p:cNvGrpSpPr/>
        <p:nvPr/>
      </p:nvGrpSpPr>
      <p:grpSpPr>
        <a:xfrm>
          <a:off x="0" y="0"/>
          <a:ext cx="0" cy="0"/>
          <a:chOff x="0" y="0"/>
          <a:chExt cx="0" cy="0"/>
        </a:xfrm>
      </p:grpSpPr>
      <p:sp>
        <p:nvSpPr>
          <p:cNvPr id="159" name="Google Shape;159;g22429979770_0_1541"/>
          <p:cNvSpPr txBox="1"/>
          <p:nvPr>
            <p:ph type="ctrTitle"/>
          </p:nvPr>
        </p:nvSpPr>
        <p:spPr>
          <a:xfrm>
            <a:off x="550375" y="1316125"/>
            <a:ext cx="8043300" cy="1570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4000"/>
              <a:buNone/>
              <a:defRPr b="1" sz="4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g22429979770_0_1541"/>
          <p:cNvSpPr txBox="1"/>
          <p:nvPr>
            <p:ph idx="1" type="subTitle"/>
          </p:nvPr>
        </p:nvSpPr>
        <p:spPr>
          <a:xfrm>
            <a:off x="550375" y="2923450"/>
            <a:ext cx="8043300" cy="2649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700"/>
              <a:buFont typeface="Roboto Medium"/>
              <a:buNone/>
              <a:defRPr sz="17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g22429979770_0_1541"/>
          <p:cNvSpPr txBox="1"/>
          <p:nvPr/>
        </p:nvSpPr>
        <p:spPr>
          <a:xfrm>
            <a:off x="5953300" y="3696600"/>
            <a:ext cx="3000000" cy="1046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1"/>
                </a:solidFill>
                <a:latin typeface="Roboto"/>
                <a:ea typeface="Roboto"/>
                <a:cs typeface="Roboto"/>
                <a:sym typeface="Roboto"/>
              </a:rPr>
              <a:t>Equipo 18 - SAVA</a:t>
            </a:r>
            <a:endParaRPr>
              <a:solidFill>
                <a:schemeClr val="dk1"/>
              </a:solidFill>
              <a:latin typeface="Roboto"/>
              <a:ea typeface="Roboto"/>
              <a:cs typeface="Roboto"/>
              <a:sym typeface="Roboto"/>
            </a:endParaRPr>
          </a:p>
        </p:txBody>
      </p:sp>
      <p:pic>
        <p:nvPicPr>
          <p:cNvPr id="162" name="Google Shape;162;g22429979770_0_1541"/>
          <p:cNvPicPr preferRelativeResize="0"/>
          <p:nvPr/>
        </p:nvPicPr>
        <p:blipFill rotWithShape="1">
          <a:blip r:embed="rId2">
            <a:alphaModFix/>
          </a:blip>
          <a:srcRect b="0" l="0" r="0" t="0"/>
          <a:stretch/>
        </p:blipFill>
        <p:spPr>
          <a:xfrm>
            <a:off x="264074" y="255100"/>
            <a:ext cx="1509600" cy="360925"/>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g22429979770_0_11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g22429979770_0_11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g22429979770_0_1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3F3F3"/>
        </a:solidFill>
      </p:bgPr>
    </p:bg>
    <p:spTree>
      <p:nvGrpSpPr>
        <p:cNvPr id="111" name="Shape 111"/>
        <p:cNvGrpSpPr/>
        <p:nvPr/>
      </p:nvGrpSpPr>
      <p:grpSpPr>
        <a:xfrm>
          <a:off x="0" y="0"/>
          <a:ext cx="0" cy="0"/>
          <a:chOff x="0" y="0"/>
          <a:chExt cx="0" cy="0"/>
        </a:xfrm>
      </p:grpSpPr>
      <p:sp>
        <p:nvSpPr>
          <p:cNvPr id="112" name="Google Shape;112;g22429979770_0_14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Roboto"/>
              <a:buNone/>
              <a:defRPr sz="2800">
                <a:solidFill>
                  <a:schemeClr val="accent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113" name="Google Shape;113;g22429979770_0_14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1pPr>
            <a:lvl2pPr indent="-317500" lvl="1" marL="9144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p:txBody>
      </p:sp>
      <p:sp>
        <p:nvSpPr>
          <p:cNvPr id="114" name="Google Shape;114;g22429979770_0_14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6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5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66.jp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54.png"/><Relationship Id="rId7" Type="http://schemas.openxmlformats.org/officeDocument/2006/relationships/image" Target="../media/image35.png"/><Relationship Id="rId8"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7.jpg"/></Relationships>
</file>

<file path=ppt/slides/_rels/slide30.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68.jp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54.png"/><Relationship Id="rId7" Type="http://schemas.openxmlformats.org/officeDocument/2006/relationships/image" Target="../media/image35.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1.jp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1.jp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58.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jp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jp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jpg"/><Relationship Id="rId4" Type="http://schemas.openxmlformats.org/officeDocument/2006/relationships/image" Target="../media/image53.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jpg"/><Relationship Id="rId4" Type="http://schemas.openxmlformats.org/officeDocument/2006/relationships/hyperlink" Target="https://docs.google.com/presentation/d/147dz6hwkx2XRtfTlNOS6ApbmE9y1TKsq/edit?usp=sharing&amp;ouid=104717790900407353007&amp;rtpof=true&amp;sd=true" TargetMode="External"/><Relationship Id="rId5" Type="http://schemas.openxmlformats.org/officeDocument/2006/relationships/image" Target="../media/image65.png"/><Relationship Id="rId6"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8.png"/><Relationship Id="rId5"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
          <p:cNvSpPr txBox="1"/>
          <p:nvPr/>
        </p:nvSpPr>
        <p:spPr>
          <a:xfrm>
            <a:off x="1981650" y="1795563"/>
            <a:ext cx="5180700" cy="11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7000"/>
              <a:buFont typeface="Arial"/>
              <a:buNone/>
            </a:pPr>
            <a:r>
              <a:rPr b="1" lang="es" sz="6000">
                <a:solidFill>
                  <a:schemeClr val="lt1"/>
                </a:solidFill>
                <a:latin typeface="Archivo"/>
                <a:ea typeface="Archivo"/>
                <a:cs typeface="Archivo"/>
                <a:sym typeface="Archivo"/>
              </a:rPr>
              <a:t>Diseño UX UI</a:t>
            </a:r>
            <a:endParaRPr b="1" i="0" sz="7000" u="none" cap="none" strike="noStrike">
              <a:solidFill>
                <a:schemeClr val="lt1"/>
              </a:solidFill>
              <a:latin typeface="Archivo"/>
              <a:ea typeface="Archivo"/>
              <a:cs typeface="Archivo"/>
              <a:sym typeface="Archivo"/>
            </a:endParaRPr>
          </a:p>
        </p:txBody>
      </p:sp>
      <p:sp>
        <p:nvSpPr>
          <p:cNvPr id="168" name="Google Shape;168;p1"/>
          <p:cNvSpPr txBox="1"/>
          <p:nvPr/>
        </p:nvSpPr>
        <p:spPr>
          <a:xfrm>
            <a:off x="2434650" y="3118275"/>
            <a:ext cx="42747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lang="es" sz="1800">
                <a:solidFill>
                  <a:schemeClr val="lt1"/>
                </a:solidFill>
                <a:latin typeface="Archivo Medium"/>
                <a:ea typeface="Archivo Medium"/>
                <a:cs typeface="Archivo Medium"/>
                <a:sym typeface="Archivo Medium"/>
              </a:rPr>
              <a:t>Clase 4 - “Conociendo al usuario”</a:t>
            </a:r>
            <a:endParaRPr b="0" i="0" sz="1800" u="none" cap="none" strike="noStrike">
              <a:solidFill>
                <a:schemeClr val="lt1"/>
              </a:solidFill>
              <a:latin typeface="Archivo Medium"/>
              <a:ea typeface="Archivo Medium"/>
              <a:cs typeface="Archivo Medium"/>
              <a:sym typeface="Archivo Medium"/>
            </a:endParaRPr>
          </a:p>
        </p:txBody>
      </p:sp>
      <p:sp>
        <p:nvSpPr>
          <p:cNvPr id="169" name="Google Shape;169;p1"/>
          <p:cNvSpPr txBox="1"/>
          <p:nvPr/>
        </p:nvSpPr>
        <p:spPr>
          <a:xfrm>
            <a:off x="10454750" y="1472825"/>
            <a:ext cx="491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g2242ed07662_0_16"/>
          <p:cNvSpPr txBox="1"/>
          <p:nvPr/>
        </p:nvSpPr>
        <p:spPr>
          <a:xfrm>
            <a:off x="4863575" y="1624650"/>
            <a:ext cx="3876300" cy="189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¿Qué escucha?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Contestar a quién escucha y cuáles medios lo influyen te ayudará mucho.</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62" name="Google Shape;262;g2242ed07662_0_16"/>
          <p:cNvSpPr txBox="1"/>
          <p:nvPr/>
        </p:nvSpPr>
        <p:spPr>
          <a:xfrm>
            <a:off x="4974275" y="715425"/>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63" name="Google Shape;263;g2242ed07662_0_16"/>
          <p:cNvPicPr preferRelativeResize="0"/>
          <p:nvPr/>
        </p:nvPicPr>
        <p:blipFill rotWithShape="1">
          <a:blip r:embed="rId4">
            <a:alphaModFix/>
          </a:blip>
          <a:srcRect b="0" l="14285" r="14285" t="0"/>
          <a:stretch/>
        </p:blipFill>
        <p:spPr>
          <a:xfrm>
            <a:off x="567450" y="675200"/>
            <a:ext cx="4189823" cy="3793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2242ed07662_0_22"/>
          <p:cNvSpPr txBox="1"/>
          <p:nvPr/>
        </p:nvSpPr>
        <p:spPr>
          <a:xfrm>
            <a:off x="4855025" y="1634650"/>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¿Qué ve?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Es muy importante tener en cuenta qué rodea su hogar y su trabajo, así como en dónde realiza sus demás actividades diarias y a qué personas frecuenta.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69" name="Google Shape;269;g2242ed07662_0_22"/>
          <p:cNvSpPr txBox="1"/>
          <p:nvPr/>
        </p:nvSpPr>
        <p:spPr>
          <a:xfrm>
            <a:off x="4991300" y="843600"/>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70" name="Google Shape;270;g2242ed07662_0_22"/>
          <p:cNvPicPr preferRelativeResize="0"/>
          <p:nvPr/>
        </p:nvPicPr>
        <p:blipFill rotWithShape="1">
          <a:blip r:embed="rId4">
            <a:alphaModFix/>
          </a:blip>
          <a:srcRect b="0" l="8574" r="8582" t="0"/>
          <a:stretch/>
        </p:blipFill>
        <p:spPr>
          <a:xfrm>
            <a:off x="536800" y="724475"/>
            <a:ext cx="4189823" cy="3793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g2242ed07662_0_28"/>
          <p:cNvSpPr txBox="1"/>
          <p:nvPr/>
        </p:nvSpPr>
        <p:spPr>
          <a:xfrm>
            <a:off x="4889150" y="1532300"/>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¿Qué dice y hace?</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Para conocerlo  mejor habrá que saber cómo se comporta en diferentes entornos; por ejemplo, en público, en privado, con compañeros de trabajo, con amigos y con familiares. Además debes identificar cómo habla en ese entorno.</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76" name="Google Shape;276;g2242ed07662_0_28"/>
          <p:cNvSpPr txBox="1"/>
          <p:nvPr/>
        </p:nvSpPr>
        <p:spPr>
          <a:xfrm>
            <a:off x="4957175" y="724475"/>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77" name="Google Shape;277;g2242ed07662_0_28"/>
          <p:cNvPicPr preferRelativeResize="0"/>
          <p:nvPr/>
        </p:nvPicPr>
        <p:blipFill rotWithShape="1">
          <a:blip r:embed="rId4">
            <a:alphaModFix/>
          </a:blip>
          <a:srcRect b="17413" l="0" r="0" t="17413"/>
          <a:stretch/>
        </p:blipFill>
        <p:spPr>
          <a:xfrm>
            <a:off x="536800" y="724475"/>
            <a:ext cx="4189823" cy="37931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g2242ed07662_0_34"/>
          <p:cNvSpPr txBox="1"/>
          <p:nvPr/>
        </p:nvSpPr>
        <p:spPr>
          <a:xfrm>
            <a:off x="4872100" y="1736775"/>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¿Cuáles son los esfuerzos?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Considera qué frustraciones y tensiones encuentra en su vida y cuáles riesgos y amenazas enfrenta.</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83" name="Google Shape;283;g2242ed07662_0_34"/>
          <p:cNvSpPr txBox="1"/>
          <p:nvPr/>
        </p:nvSpPr>
        <p:spPr>
          <a:xfrm>
            <a:off x="5008375" y="945725"/>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84" name="Google Shape;284;g2242ed07662_0_34"/>
          <p:cNvPicPr preferRelativeResize="0"/>
          <p:nvPr/>
        </p:nvPicPr>
        <p:blipFill rotWithShape="1">
          <a:blip r:embed="rId4">
            <a:alphaModFix/>
          </a:blip>
          <a:srcRect b="4734" l="0" r="0" t="4734"/>
          <a:stretch/>
        </p:blipFill>
        <p:spPr>
          <a:xfrm>
            <a:off x="445775" y="701725"/>
            <a:ext cx="4335300" cy="3924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g2242ed07662_0_40"/>
          <p:cNvSpPr txBox="1"/>
          <p:nvPr/>
        </p:nvSpPr>
        <p:spPr>
          <a:xfrm>
            <a:off x="4872100" y="1600300"/>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¿Cuáles son los resultados?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Esto se refiere a lo que necesita para alcanzar el éxito y lograr sus objetivos. Para ello tienes que conocer cómo mide el éxito.</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90" name="Google Shape;290;g2242ed07662_0_40"/>
          <p:cNvSpPr txBox="1"/>
          <p:nvPr/>
        </p:nvSpPr>
        <p:spPr>
          <a:xfrm>
            <a:off x="5008375" y="809250"/>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91" name="Google Shape;291;g2242ed07662_0_40"/>
          <p:cNvPicPr preferRelativeResize="0"/>
          <p:nvPr/>
        </p:nvPicPr>
        <p:blipFill rotWithShape="1">
          <a:blip r:embed="rId4">
            <a:alphaModFix/>
          </a:blip>
          <a:srcRect b="0" l="9993" r="9993" t="0"/>
          <a:stretch/>
        </p:blipFill>
        <p:spPr>
          <a:xfrm>
            <a:off x="559525" y="675200"/>
            <a:ext cx="4189823" cy="37931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g2242ed07662_0_63"/>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242ed07662_0_63"/>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s" sz="3500">
                <a:solidFill>
                  <a:srgbClr val="434343"/>
                </a:solidFill>
                <a:latin typeface="Archivo Narrow"/>
                <a:ea typeface="Archivo Narrow"/>
                <a:cs typeface="Archivo Narrow"/>
                <a:sym typeface="Archivo Narrow"/>
              </a:rPr>
              <a:t>Ejemplos de Mapa de Empatía</a:t>
            </a:r>
            <a:endParaRPr b="1" i="0" sz="3500" u="none" cap="none" strike="noStrike">
              <a:solidFill>
                <a:srgbClr val="434343"/>
              </a:solidFill>
              <a:latin typeface="Archivo Narrow"/>
              <a:ea typeface="Archivo Narrow"/>
              <a:cs typeface="Archivo Narrow"/>
              <a:sym typeface="Archivo Narrow"/>
            </a:endParaRPr>
          </a:p>
        </p:txBody>
      </p:sp>
      <p:sp>
        <p:nvSpPr>
          <p:cNvPr id="298" name="Google Shape;298;g2242ed07662_0_63"/>
          <p:cNvSpPr txBox="1"/>
          <p:nvPr/>
        </p:nvSpPr>
        <p:spPr>
          <a:xfrm>
            <a:off x="1465425" y="2468600"/>
            <a:ext cx="6505800" cy="9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rgbClr val="595959"/>
                </a:solidFill>
                <a:latin typeface="Archivo"/>
                <a:ea typeface="Archivo"/>
                <a:cs typeface="Archivo"/>
                <a:sym typeface="Archivo"/>
              </a:rPr>
              <a:t>Personalizados y ajustados en función del caso de estudio y el estilo de presentación</a:t>
            </a:r>
            <a:endParaRPr sz="1300">
              <a:solidFill>
                <a:srgbClr val="595959"/>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2242ed07662_0_69"/>
          <p:cNvPicPr preferRelativeResize="0"/>
          <p:nvPr/>
        </p:nvPicPr>
        <p:blipFill>
          <a:blip r:embed="rId3">
            <a:alphaModFix/>
          </a:blip>
          <a:stretch>
            <a:fillRect/>
          </a:stretch>
        </p:blipFill>
        <p:spPr>
          <a:xfrm rot="10800000">
            <a:off x="3284625" y="511175"/>
            <a:ext cx="84625" cy="4273050"/>
          </a:xfrm>
          <a:prstGeom prst="rect">
            <a:avLst/>
          </a:prstGeom>
          <a:noFill/>
          <a:ln>
            <a:noFill/>
          </a:ln>
        </p:spPr>
      </p:pic>
      <p:pic>
        <p:nvPicPr>
          <p:cNvPr id="304" name="Google Shape;304;g2242ed07662_0_69"/>
          <p:cNvPicPr preferRelativeResize="0"/>
          <p:nvPr/>
        </p:nvPicPr>
        <p:blipFill>
          <a:blip r:embed="rId3">
            <a:alphaModFix/>
          </a:blip>
          <a:stretch>
            <a:fillRect/>
          </a:stretch>
        </p:blipFill>
        <p:spPr>
          <a:xfrm rot="-5400000">
            <a:off x="4683100" y="-1540300"/>
            <a:ext cx="84625" cy="8604575"/>
          </a:xfrm>
          <a:prstGeom prst="rect">
            <a:avLst/>
          </a:prstGeom>
          <a:noFill/>
          <a:ln>
            <a:noFill/>
          </a:ln>
        </p:spPr>
      </p:pic>
      <p:sp>
        <p:nvSpPr>
          <p:cNvPr id="305" name="Google Shape;305;g2242ed07662_0_69"/>
          <p:cNvSpPr/>
          <p:nvPr/>
        </p:nvSpPr>
        <p:spPr>
          <a:xfrm>
            <a:off x="3487575" y="594025"/>
            <a:ext cx="2743200" cy="19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latin typeface="Roboto Medium"/>
                <a:ea typeface="Roboto Medium"/>
                <a:cs typeface="Roboto Medium"/>
                <a:sym typeface="Roboto Medium"/>
              </a:rPr>
              <a:t>¿Qué piensa y siente?</a:t>
            </a:r>
            <a:endParaRPr i="0" sz="1400" u="none" cap="none" strike="noStrike">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Montserrat"/>
              <a:ea typeface="Montserrat"/>
              <a:cs typeface="Montserrat"/>
              <a:sym typeface="Montserra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Conectarse con amigos</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No saber la hora de los eventos</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Quedarse encerrado en su casa /pasar mucho tiempo con el celular</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Se preocupa por el costo de las    entradas, la seguridad y la accesibilidad del evento.  </a:t>
            </a:r>
            <a:r>
              <a:rPr lang="es" sz="1200">
                <a:solidFill>
                  <a:srgbClr val="434343"/>
                </a:solidFill>
                <a:latin typeface="Roboto Light"/>
                <a:ea typeface="Roboto Light"/>
                <a:cs typeface="Roboto Light"/>
                <a:sym typeface="Roboto Light"/>
              </a:rPr>
              <a:t>    </a:t>
            </a:r>
            <a:endParaRPr sz="1200">
              <a:solidFill>
                <a:srgbClr val="434343"/>
              </a:solidFill>
              <a:latin typeface="Roboto Light"/>
              <a:ea typeface="Roboto Light"/>
              <a:cs typeface="Roboto Light"/>
              <a:sym typeface="Roboto Light"/>
            </a:endParaRPr>
          </a:p>
        </p:txBody>
      </p:sp>
      <p:sp>
        <p:nvSpPr>
          <p:cNvPr id="306" name="Google Shape;306;g2242ed07662_0_69"/>
          <p:cNvSpPr/>
          <p:nvPr/>
        </p:nvSpPr>
        <p:spPr>
          <a:xfrm>
            <a:off x="423125" y="594025"/>
            <a:ext cx="2703000" cy="220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a:latin typeface="Montserrat"/>
                <a:ea typeface="Montserrat"/>
                <a:cs typeface="Montserrat"/>
                <a:sym typeface="Montserrat"/>
              </a:rPr>
              <a:t>  </a:t>
            </a:r>
            <a:r>
              <a:rPr lang="es">
                <a:latin typeface="Roboto Medium"/>
                <a:ea typeface="Roboto Medium"/>
                <a:cs typeface="Roboto Medium"/>
                <a:sym typeface="Roboto Medium"/>
              </a:rPr>
              <a:t>       </a:t>
            </a:r>
            <a:r>
              <a:rPr i="0" lang="es" sz="1400" u="none" cap="none" strike="noStrike">
                <a:latin typeface="Roboto Medium"/>
                <a:ea typeface="Roboto Medium"/>
                <a:cs typeface="Roboto Medium"/>
                <a:sym typeface="Roboto Medium"/>
              </a:rPr>
              <a:t>¿Qué dice y hace?</a:t>
            </a:r>
            <a:endParaRPr i="0" sz="14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No encuentra entradas a tiempo</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“Me encantan los recitales”</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Habla con amigos sobre los próximos eventos y comparte sobre sus intereses musicales</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rtl="0" algn="l">
              <a:spcBef>
                <a:spcPts val="0"/>
              </a:spcBef>
              <a:spcAft>
                <a:spcPts val="0"/>
              </a:spcAft>
              <a:buNone/>
            </a:pPr>
            <a:r>
              <a:rPr lang="es" sz="1000">
                <a:solidFill>
                  <a:srgbClr val="434343"/>
                </a:solidFill>
                <a:latin typeface="Roboto Light"/>
                <a:ea typeface="Roboto Light"/>
                <a:cs typeface="Roboto Light"/>
                <a:sym typeface="Roboto Light"/>
              </a:rPr>
              <a:t>Investiga mucho tiempo en línea sobre los artistas que estarán en vivo.</a:t>
            </a:r>
            <a:endParaRPr sz="1000">
              <a:solidFill>
                <a:srgbClr val="434343"/>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Montserrat"/>
              <a:ea typeface="Montserrat"/>
              <a:cs typeface="Montserrat"/>
              <a:sym typeface="Montserrat"/>
            </a:endParaRPr>
          </a:p>
        </p:txBody>
      </p:sp>
      <p:sp>
        <p:nvSpPr>
          <p:cNvPr id="307" name="Google Shape;307;g2242ed07662_0_69"/>
          <p:cNvSpPr/>
          <p:nvPr/>
        </p:nvSpPr>
        <p:spPr>
          <a:xfrm>
            <a:off x="423125" y="2794760"/>
            <a:ext cx="2743200" cy="220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latin typeface="Roboto Medium"/>
                <a:ea typeface="Roboto Medium"/>
                <a:cs typeface="Roboto Medium"/>
                <a:sym typeface="Roboto Medium"/>
              </a:rPr>
              <a:t>¿Qué oye?</a:t>
            </a:r>
            <a:endParaRPr i="0" sz="1400" u="none" cap="none" strike="noStrike">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Recomendaciones de amigos sobre artistas y eventos</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Escucha música de diferentes géneros y estilos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Publicidad en redes sociales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Opiniones y críticas de artistas en línea</a:t>
            </a:r>
            <a:r>
              <a:rPr lang="es"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
        <p:nvSpPr>
          <p:cNvPr id="308" name="Google Shape;308;g2242ed07662_0_69"/>
          <p:cNvSpPr/>
          <p:nvPr/>
        </p:nvSpPr>
        <p:spPr>
          <a:xfrm>
            <a:off x="3316721" y="2794755"/>
            <a:ext cx="2793900" cy="220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latin typeface="Roboto Medium"/>
                <a:ea typeface="Roboto Medium"/>
                <a:cs typeface="Roboto Medium"/>
                <a:sym typeface="Roboto Medium"/>
              </a:rPr>
              <a:t>¿Qué ve?</a:t>
            </a:r>
            <a:endParaRPr i="0" sz="1400" u="none" cap="none" strike="noStrike">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Observa anuncios en la calle, como en redes sociales o sigue recomendaciones de amigos </a:t>
            </a:r>
            <a:endParaRPr sz="1000">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Ve imágenes de recitales pasados en sitios web de eventos</a:t>
            </a:r>
            <a:r>
              <a:rPr lang="es" sz="1000">
                <a:solidFill>
                  <a:schemeClr val="dk2"/>
                </a:solidFill>
                <a:latin typeface="Roboto Light"/>
                <a:ea typeface="Roboto Light"/>
                <a:cs typeface="Roboto Light"/>
                <a:sym typeface="Roboto Light"/>
              </a:rPr>
              <a:t>  </a:t>
            </a:r>
            <a:endParaRPr sz="1000">
              <a:solidFill>
                <a:schemeClr val="dk2"/>
              </a:solidFill>
              <a:latin typeface="Roboto Light"/>
              <a:ea typeface="Roboto Light"/>
              <a:cs typeface="Roboto Light"/>
              <a:sym typeface="Roboto Light"/>
            </a:endParaRPr>
          </a:p>
          <a:p>
            <a:pPr indent="0" lvl="0" marL="0" marR="0" rtl="0" algn="ctr">
              <a:lnSpc>
                <a:spcPct val="100000"/>
              </a:lnSpc>
              <a:spcBef>
                <a:spcPts val="0"/>
              </a:spcBef>
              <a:spcAft>
                <a:spcPts val="0"/>
              </a:spcAft>
              <a:buClr>
                <a:schemeClr val="dk1"/>
              </a:buClr>
              <a:buSzPts val="1100"/>
              <a:buFont typeface="Arial"/>
              <a:buNone/>
            </a:pPr>
            <a:r>
              <a:t/>
            </a:r>
            <a:endParaRPr b="1" i="0" sz="1400" u="none" cap="none" strike="noStrike">
              <a:solidFill>
                <a:schemeClr val="dk2"/>
              </a:solidFill>
              <a:latin typeface="Montserrat"/>
              <a:ea typeface="Montserrat"/>
              <a:cs typeface="Montserrat"/>
              <a:sym typeface="Montserrat"/>
            </a:endParaRPr>
          </a:p>
        </p:txBody>
      </p:sp>
      <p:sp>
        <p:nvSpPr>
          <p:cNvPr id="309" name="Google Shape;309;g2242ed07662_0_69"/>
          <p:cNvSpPr/>
          <p:nvPr/>
        </p:nvSpPr>
        <p:spPr>
          <a:xfrm>
            <a:off x="6448475" y="1006425"/>
            <a:ext cx="2564400" cy="178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sz="1100">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t/>
            </a:r>
            <a:endParaRPr sz="1100">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400"/>
              <a:buFont typeface="Arial"/>
              <a:buNone/>
            </a:pPr>
            <a:r>
              <a:rPr lang="es" sz="1000">
                <a:solidFill>
                  <a:srgbClr val="434343"/>
                </a:solidFill>
                <a:highlight>
                  <a:schemeClr val="lt1"/>
                </a:highlight>
                <a:latin typeface="Roboto Light"/>
                <a:ea typeface="Roboto Light"/>
                <a:cs typeface="Roboto Light"/>
                <a:sym typeface="Roboto Light"/>
              </a:rPr>
              <a:t>Estrés por la posibilidad  de enterarse tarde y que las entradas se agoten,  perdiéndose el show.</a:t>
            </a:r>
            <a:endParaRPr sz="1000">
              <a:solidFill>
                <a:srgbClr val="434343"/>
              </a:solidFill>
              <a:highlight>
                <a:schemeClr val="lt1"/>
              </a:highlight>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lang="es" sz="1000">
                <a:solidFill>
                  <a:srgbClr val="434343"/>
                </a:solidFill>
                <a:highlight>
                  <a:schemeClr val="lt1"/>
                </a:highlight>
                <a:latin typeface="Roboto Light"/>
                <a:ea typeface="Roboto Light"/>
                <a:cs typeface="Roboto Light"/>
                <a:sym typeface="Roboto Light"/>
              </a:rPr>
              <a:t>No sentirse seguro frente a asistir a un evento que no esté preparado frente a la agorafobia o soluciones para personas con discapacidad auditiva. </a:t>
            </a:r>
            <a:endParaRPr sz="1000">
              <a:solidFill>
                <a:srgbClr val="434343"/>
              </a:solidFill>
              <a:highlight>
                <a:schemeClr val="lt1"/>
              </a:highlight>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lang="es" sz="1000">
                <a:solidFill>
                  <a:srgbClr val="434343"/>
                </a:solidFill>
                <a:latin typeface="Roboto Light"/>
                <a:ea typeface="Roboto Light"/>
                <a:cs typeface="Roboto Light"/>
                <a:sym typeface="Roboto Light"/>
              </a:rPr>
              <a:t>Tiene dificultades para encontrar eventos que se ajusten a sus gustos musicales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310" name="Google Shape;310;g2242ed07662_0_69"/>
          <p:cNvSpPr txBox="1"/>
          <p:nvPr/>
        </p:nvSpPr>
        <p:spPr>
          <a:xfrm>
            <a:off x="6448475" y="594000"/>
            <a:ext cx="2215500" cy="2919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1295"/>
              <a:buFont typeface="Arial"/>
              <a:buNone/>
            </a:pPr>
            <a:r>
              <a:rPr i="0" lang="es" u="none" cap="none" strike="noStrike">
                <a:latin typeface="Roboto Medium"/>
                <a:ea typeface="Roboto Medium"/>
                <a:cs typeface="Roboto Medium"/>
                <a:sym typeface="Roboto Medium"/>
              </a:rPr>
              <a:t>Frustraciones</a:t>
            </a:r>
            <a:endParaRPr sz="1300">
              <a:latin typeface="Roboto Medium"/>
              <a:ea typeface="Roboto Medium"/>
              <a:cs typeface="Roboto Medium"/>
              <a:sym typeface="Roboto Medium"/>
            </a:endParaRPr>
          </a:p>
          <a:p>
            <a:pPr indent="0" lvl="0" marL="0" marR="0" rtl="0" algn="l">
              <a:lnSpc>
                <a:spcPct val="80000"/>
              </a:lnSpc>
              <a:spcBef>
                <a:spcPts val="0"/>
              </a:spcBef>
              <a:spcAft>
                <a:spcPts val="0"/>
              </a:spcAft>
              <a:buClr>
                <a:srgbClr val="000000"/>
              </a:buClr>
              <a:buSzPts val="1295"/>
              <a:buFont typeface="Arial"/>
              <a:buNone/>
            </a:pPr>
            <a:r>
              <a:t/>
            </a:r>
            <a:endParaRPr b="1">
              <a:solidFill>
                <a:schemeClr val="dk1"/>
              </a:solidFill>
              <a:latin typeface="Montserrat"/>
              <a:ea typeface="Montserrat"/>
              <a:cs typeface="Montserrat"/>
              <a:sym typeface="Montserrat"/>
            </a:endParaRPr>
          </a:p>
        </p:txBody>
      </p:sp>
      <p:sp>
        <p:nvSpPr>
          <p:cNvPr id="311" name="Google Shape;311;g2242ed07662_0_69"/>
          <p:cNvSpPr txBox="1"/>
          <p:nvPr/>
        </p:nvSpPr>
        <p:spPr>
          <a:xfrm>
            <a:off x="6483050" y="2900627"/>
            <a:ext cx="25644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24" u="none" cap="none" strike="noStrike">
                <a:latin typeface="Roboto Medium"/>
                <a:ea typeface="Roboto Medium"/>
                <a:cs typeface="Roboto Medium"/>
                <a:sym typeface="Roboto Medium"/>
              </a:rPr>
              <a:t>Motivacione</a:t>
            </a:r>
            <a:r>
              <a:rPr lang="es" sz="1424">
                <a:latin typeface="Roboto Medium"/>
                <a:ea typeface="Roboto Medium"/>
                <a:cs typeface="Roboto Medium"/>
                <a:sym typeface="Roboto Medium"/>
              </a:rPr>
              <a:t>s</a:t>
            </a:r>
            <a:endParaRPr sz="1424">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p:txBody>
      </p:sp>
      <p:sp>
        <p:nvSpPr>
          <p:cNvPr id="312" name="Google Shape;312;g2242ed07662_0_69"/>
          <p:cNvSpPr txBox="1"/>
          <p:nvPr/>
        </p:nvSpPr>
        <p:spPr>
          <a:xfrm>
            <a:off x="6483050" y="3186600"/>
            <a:ext cx="2422200" cy="17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434343"/>
                </a:solidFill>
                <a:latin typeface="Roboto Light"/>
                <a:ea typeface="Roboto Light"/>
                <a:cs typeface="Roboto Light"/>
                <a:sym typeface="Roboto Light"/>
              </a:rPr>
              <a:t>Emocionado por descubrir nuevos artistas</a:t>
            </a:r>
            <a:endParaRPr sz="1000">
              <a:solidFill>
                <a:srgbClr val="434343"/>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434343"/>
                </a:solidFill>
                <a:latin typeface="Roboto Light"/>
                <a:ea typeface="Roboto Light"/>
                <a:cs typeface="Roboto Light"/>
                <a:sym typeface="Roboto Light"/>
              </a:rPr>
              <a:t>La posibilidad de ampliar su conocimiento musical como conectarse con música en vivo.</a:t>
            </a:r>
            <a:endParaRPr sz="1000">
              <a:solidFill>
                <a:srgbClr val="434343"/>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434343"/>
                </a:solidFill>
                <a:latin typeface="Roboto Light"/>
                <a:ea typeface="Roboto Light"/>
                <a:cs typeface="Roboto Light"/>
                <a:sym typeface="Roboto Light"/>
              </a:rPr>
              <a:t>El deseo de compartir momentos memorables  con amigos o familiares</a:t>
            </a:r>
            <a:endParaRPr sz="1000">
              <a:solidFill>
                <a:srgbClr val="434343"/>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434343"/>
                </a:solidFill>
                <a:latin typeface="Roboto Light"/>
                <a:ea typeface="Roboto Light"/>
                <a:cs typeface="Roboto Light"/>
                <a:sym typeface="Roboto Light"/>
              </a:rPr>
              <a:t>Conocer gente en el recital con sus mismos gustos </a:t>
            </a:r>
            <a:endParaRPr sz="1000">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524">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Montserrat"/>
              <a:ea typeface="Montserrat"/>
              <a:cs typeface="Montserrat"/>
              <a:sym typeface="Montserrat"/>
            </a:endParaRPr>
          </a:p>
        </p:txBody>
      </p:sp>
      <p:sp>
        <p:nvSpPr>
          <p:cNvPr id="313" name="Google Shape;313;g2242ed07662_0_69"/>
          <p:cNvSpPr txBox="1"/>
          <p:nvPr/>
        </p:nvSpPr>
        <p:spPr>
          <a:xfrm>
            <a:off x="458600" y="155525"/>
            <a:ext cx="2385300" cy="407100"/>
          </a:xfrm>
          <a:prstGeom prst="rect">
            <a:avLst/>
          </a:prstGeom>
          <a:noFill/>
          <a:ln>
            <a:noFill/>
          </a:ln>
        </p:spPr>
        <p:txBody>
          <a:bodyPr anchorCtr="0" anchor="ctr" bIns="91425" lIns="91425" spcFirstLastPara="1" rIns="91425" wrap="square" tIns="91425">
            <a:normAutofit lnSpcReduction="20000"/>
          </a:bodyPr>
          <a:lstStyle/>
          <a:p>
            <a:pPr indent="0" lvl="0" marL="0" marR="0" rtl="0" algn="l">
              <a:lnSpc>
                <a:spcPct val="80000"/>
              </a:lnSpc>
              <a:spcBef>
                <a:spcPts val="0"/>
              </a:spcBef>
              <a:spcAft>
                <a:spcPts val="0"/>
              </a:spcAft>
              <a:buClr>
                <a:srgbClr val="000000"/>
              </a:buClr>
              <a:buSzPts val="2405"/>
              <a:buFont typeface="Arial"/>
              <a:buNone/>
            </a:pPr>
            <a:r>
              <a:rPr b="1" lang="es" sz="2157">
                <a:solidFill>
                  <a:srgbClr val="F8C823"/>
                </a:solidFill>
                <a:latin typeface="Roboto"/>
                <a:ea typeface="Roboto"/>
                <a:cs typeface="Roboto"/>
                <a:sym typeface="Roboto"/>
              </a:rPr>
              <a:t>Mapa de empatía</a:t>
            </a:r>
            <a:endParaRPr b="1" sz="2157">
              <a:solidFill>
                <a:srgbClr val="F8C823"/>
              </a:solidFill>
              <a:latin typeface="Roboto"/>
              <a:ea typeface="Roboto"/>
              <a:cs typeface="Roboto"/>
              <a:sym typeface="Roboto"/>
            </a:endParaRPr>
          </a:p>
        </p:txBody>
      </p:sp>
      <p:pic>
        <p:nvPicPr>
          <p:cNvPr id="314" name="Google Shape;314;g2242ed07662_0_69"/>
          <p:cNvPicPr preferRelativeResize="0"/>
          <p:nvPr/>
        </p:nvPicPr>
        <p:blipFill>
          <a:blip r:embed="rId4">
            <a:alphaModFix/>
          </a:blip>
          <a:stretch>
            <a:fillRect/>
          </a:stretch>
        </p:blipFill>
        <p:spPr>
          <a:xfrm>
            <a:off x="2725649" y="2127721"/>
            <a:ext cx="1254704" cy="968154"/>
          </a:xfrm>
          <a:prstGeom prst="rect">
            <a:avLst/>
          </a:prstGeom>
          <a:noFill/>
          <a:ln>
            <a:noFill/>
          </a:ln>
        </p:spPr>
      </p:pic>
      <p:grpSp>
        <p:nvGrpSpPr>
          <p:cNvPr id="315" name="Google Shape;315;g2242ed07662_0_69"/>
          <p:cNvGrpSpPr/>
          <p:nvPr/>
        </p:nvGrpSpPr>
        <p:grpSpPr>
          <a:xfrm>
            <a:off x="774504" y="1162536"/>
            <a:ext cx="104451" cy="1183889"/>
            <a:chOff x="6386715" y="2410133"/>
            <a:chExt cx="104472" cy="1037862"/>
          </a:xfrm>
        </p:grpSpPr>
        <p:pic>
          <p:nvPicPr>
            <p:cNvPr id="316" name="Google Shape;316;g2242ed07662_0_69"/>
            <p:cNvPicPr preferRelativeResize="0"/>
            <p:nvPr/>
          </p:nvPicPr>
          <p:blipFill>
            <a:blip r:embed="rId5">
              <a:alphaModFix/>
            </a:blip>
            <a:stretch>
              <a:fillRect/>
            </a:stretch>
          </p:blipFill>
          <p:spPr>
            <a:xfrm>
              <a:off x="6386715" y="2410133"/>
              <a:ext cx="104472" cy="89925"/>
            </a:xfrm>
            <a:prstGeom prst="rect">
              <a:avLst/>
            </a:prstGeom>
            <a:noFill/>
            <a:ln>
              <a:noFill/>
            </a:ln>
          </p:spPr>
        </p:pic>
        <p:pic>
          <p:nvPicPr>
            <p:cNvPr id="317" name="Google Shape;317;g2242ed07662_0_69"/>
            <p:cNvPicPr preferRelativeResize="0"/>
            <p:nvPr/>
          </p:nvPicPr>
          <p:blipFill>
            <a:blip r:embed="rId5">
              <a:alphaModFix/>
            </a:blip>
            <a:stretch>
              <a:fillRect/>
            </a:stretch>
          </p:blipFill>
          <p:spPr>
            <a:xfrm>
              <a:off x="6386715" y="3358070"/>
              <a:ext cx="104472" cy="89925"/>
            </a:xfrm>
            <a:prstGeom prst="rect">
              <a:avLst/>
            </a:prstGeom>
            <a:noFill/>
            <a:ln>
              <a:noFill/>
            </a:ln>
          </p:spPr>
        </p:pic>
      </p:grpSp>
      <p:pic>
        <p:nvPicPr>
          <p:cNvPr id="318" name="Google Shape;318;g2242ed07662_0_69"/>
          <p:cNvPicPr preferRelativeResize="0"/>
          <p:nvPr/>
        </p:nvPicPr>
        <p:blipFill>
          <a:blip r:embed="rId3">
            <a:alphaModFix/>
          </a:blip>
          <a:stretch>
            <a:fillRect/>
          </a:stretch>
        </p:blipFill>
        <p:spPr>
          <a:xfrm rot="10800000">
            <a:off x="6254525" y="511175"/>
            <a:ext cx="84625" cy="4273050"/>
          </a:xfrm>
          <a:prstGeom prst="rect">
            <a:avLst/>
          </a:prstGeom>
          <a:noFill/>
          <a:ln>
            <a:noFill/>
          </a:ln>
        </p:spPr>
      </p:pic>
      <p:grpSp>
        <p:nvGrpSpPr>
          <p:cNvPr id="319" name="Google Shape;319;g2242ed07662_0_69"/>
          <p:cNvGrpSpPr/>
          <p:nvPr/>
        </p:nvGrpSpPr>
        <p:grpSpPr>
          <a:xfrm>
            <a:off x="801554" y="3283122"/>
            <a:ext cx="104501" cy="1014721"/>
            <a:chOff x="6386665" y="2413602"/>
            <a:chExt cx="104522" cy="825916"/>
          </a:xfrm>
        </p:grpSpPr>
        <p:pic>
          <p:nvPicPr>
            <p:cNvPr id="320" name="Google Shape;320;g2242ed07662_0_69"/>
            <p:cNvPicPr preferRelativeResize="0"/>
            <p:nvPr/>
          </p:nvPicPr>
          <p:blipFill>
            <a:blip r:embed="rId5">
              <a:alphaModFix/>
            </a:blip>
            <a:stretch>
              <a:fillRect/>
            </a:stretch>
          </p:blipFill>
          <p:spPr>
            <a:xfrm>
              <a:off x="6386715" y="2413602"/>
              <a:ext cx="104472" cy="73179"/>
            </a:xfrm>
            <a:prstGeom prst="rect">
              <a:avLst/>
            </a:prstGeom>
            <a:noFill/>
            <a:ln>
              <a:noFill/>
            </a:ln>
          </p:spPr>
        </p:pic>
        <p:pic>
          <p:nvPicPr>
            <p:cNvPr id="321" name="Google Shape;321;g2242ed07662_0_69"/>
            <p:cNvPicPr preferRelativeResize="0"/>
            <p:nvPr/>
          </p:nvPicPr>
          <p:blipFill>
            <a:blip r:embed="rId5">
              <a:alphaModFix/>
            </a:blip>
            <a:stretch>
              <a:fillRect/>
            </a:stretch>
          </p:blipFill>
          <p:spPr>
            <a:xfrm>
              <a:off x="6386715" y="2806575"/>
              <a:ext cx="104472" cy="73179"/>
            </a:xfrm>
            <a:prstGeom prst="rect">
              <a:avLst/>
            </a:prstGeom>
            <a:noFill/>
            <a:ln>
              <a:noFill/>
            </a:ln>
          </p:spPr>
        </p:pic>
        <p:pic>
          <p:nvPicPr>
            <p:cNvPr id="322" name="Google Shape;322;g2242ed07662_0_69"/>
            <p:cNvPicPr preferRelativeResize="0"/>
            <p:nvPr/>
          </p:nvPicPr>
          <p:blipFill>
            <a:blip r:embed="rId5">
              <a:alphaModFix/>
            </a:blip>
            <a:stretch>
              <a:fillRect/>
            </a:stretch>
          </p:blipFill>
          <p:spPr>
            <a:xfrm>
              <a:off x="6386665" y="3149594"/>
              <a:ext cx="104472" cy="89925"/>
            </a:xfrm>
            <a:prstGeom prst="rect">
              <a:avLst/>
            </a:prstGeom>
            <a:noFill/>
            <a:ln>
              <a:noFill/>
            </a:ln>
          </p:spPr>
        </p:pic>
      </p:grpSp>
      <p:pic>
        <p:nvPicPr>
          <p:cNvPr id="323" name="Google Shape;323;g2242ed07662_0_69"/>
          <p:cNvPicPr preferRelativeResize="0"/>
          <p:nvPr/>
        </p:nvPicPr>
        <p:blipFill>
          <a:blip r:embed="rId5">
            <a:alphaModFix/>
          </a:blip>
          <a:stretch>
            <a:fillRect/>
          </a:stretch>
        </p:blipFill>
        <p:spPr>
          <a:xfrm>
            <a:off x="801550" y="4512470"/>
            <a:ext cx="104450" cy="89906"/>
          </a:xfrm>
          <a:prstGeom prst="rect">
            <a:avLst/>
          </a:prstGeom>
          <a:noFill/>
          <a:ln>
            <a:noFill/>
          </a:ln>
        </p:spPr>
      </p:pic>
      <p:grpSp>
        <p:nvGrpSpPr>
          <p:cNvPr id="324" name="Google Shape;324;g2242ed07662_0_69"/>
          <p:cNvGrpSpPr/>
          <p:nvPr/>
        </p:nvGrpSpPr>
        <p:grpSpPr>
          <a:xfrm>
            <a:off x="3712279" y="3283122"/>
            <a:ext cx="104451" cy="720496"/>
            <a:chOff x="6386715" y="2413602"/>
            <a:chExt cx="104472" cy="586437"/>
          </a:xfrm>
        </p:grpSpPr>
        <p:pic>
          <p:nvPicPr>
            <p:cNvPr id="325" name="Google Shape;325;g2242ed07662_0_69"/>
            <p:cNvPicPr preferRelativeResize="0"/>
            <p:nvPr/>
          </p:nvPicPr>
          <p:blipFill>
            <a:blip r:embed="rId5">
              <a:alphaModFix/>
            </a:blip>
            <a:stretch>
              <a:fillRect/>
            </a:stretch>
          </p:blipFill>
          <p:spPr>
            <a:xfrm>
              <a:off x="6386715" y="2413602"/>
              <a:ext cx="104472" cy="73179"/>
            </a:xfrm>
            <a:prstGeom prst="rect">
              <a:avLst/>
            </a:prstGeom>
            <a:noFill/>
            <a:ln>
              <a:noFill/>
            </a:ln>
          </p:spPr>
        </p:pic>
        <p:pic>
          <p:nvPicPr>
            <p:cNvPr id="326" name="Google Shape;326;g2242ed07662_0_69"/>
            <p:cNvPicPr preferRelativeResize="0"/>
            <p:nvPr/>
          </p:nvPicPr>
          <p:blipFill>
            <a:blip r:embed="rId5">
              <a:alphaModFix/>
            </a:blip>
            <a:stretch>
              <a:fillRect/>
            </a:stretch>
          </p:blipFill>
          <p:spPr>
            <a:xfrm>
              <a:off x="6386715" y="2910114"/>
              <a:ext cx="104472" cy="89925"/>
            </a:xfrm>
            <a:prstGeom prst="rect">
              <a:avLst/>
            </a:prstGeom>
            <a:noFill/>
            <a:ln>
              <a:noFill/>
            </a:ln>
          </p:spPr>
        </p:pic>
      </p:grpSp>
      <p:grpSp>
        <p:nvGrpSpPr>
          <p:cNvPr id="327" name="Google Shape;327;g2242ed07662_0_69"/>
          <p:cNvGrpSpPr/>
          <p:nvPr/>
        </p:nvGrpSpPr>
        <p:grpSpPr>
          <a:xfrm>
            <a:off x="3854129" y="1113422"/>
            <a:ext cx="126426" cy="696296"/>
            <a:chOff x="6528593" y="2434988"/>
            <a:chExt cx="126451" cy="566739"/>
          </a:xfrm>
        </p:grpSpPr>
        <p:pic>
          <p:nvPicPr>
            <p:cNvPr id="328" name="Google Shape;328;g2242ed07662_0_69"/>
            <p:cNvPicPr preferRelativeResize="0"/>
            <p:nvPr/>
          </p:nvPicPr>
          <p:blipFill>
            <a:blip r:embed="rId5">
              <a:alphaModFix/>
            </a:blip>
            <a:stretch>
              <a:fillRect/>
            </a:stretch>
          </p:blipFill>
          <p:spPr>
            <a:xfrm>
              <a:off x="6528593" y="2434988"/>
              <a:ext cx="104472" cy="73179"/>
            </a:xfrm>
            <a:prstGeom prst="rect">
              <a:avLst/>
            </a:prstGeom>
            <a:noFill/>
            <a:ln>
              <a:noFill/>
            </a:ln>
          </p:spPr>
        </p:pic>
        <p:pic>
          <p:nvPicPr>
            <p:cNvPr id="329" name="Google Shape;329;g2242ed07662_0_69"/>
            <p:cNvPicPr preferRelativeResize="0"/>
            <p:nvPr/>
          </p:nvPicPr>
          <p:blipFill>
            <a:blip r:embed="rId5">
              <a:alphaModFix/>
            </a:blip>
            <a:stretch>
              <a:fillRect/>
            </a:stretch>
          </p:blipFill>
          <p:spPr>
            <a:xfrm>
              <a:off x="6550572" y="2911803"/>
              <a:ext cx="104472" cy="89925"/>
            </a:xfrm>
            <a:prstGeom prst="rect">
              <a:avLst/>
            </a:prstGeom>
            <a:noFill/>
            <a:ln>
              <a:noFill/>
            </a:ln>
          </p:spPr>
        </p:pic>
      </p:grpSp>
      <p:grpSp>
        <p:nvGrpSpPr>
          <p:cNvPr id="330" name="Google Shape;330;g2242ed07662_0_69"/>
          <p:cNvGrpSpPr/>
          <p:nvPr/>
        </p:nvGrpSpPr>
        <p:grpSpPr>
          <a:xfrm>
            <a:off x="3876104" y="1394222"/>
            <a:ext cx="104451" cy="878121"/>
            <a:chOff x="6386715" y="2413602"/>
            <a:chExt cx="104472" cy="714733"/>
          </a:xfrm>
        </p:grpSpPr>
        <p:pic>
          <p:nvPicPr>
            <p:cNvPr id="331" name="Google Shape;331;g2242ed07662_0_69"/>
            <p:cNvPicPr preferRelativeResize="0"/>
            <p:nvPr/>
          </p:nvPicPr>
          <p:blipFill>
            <a:blip r:embed="rId5">
              <a:alphaModFix/>
            </a:blip>
            <a:stretch>
              <a:fillRect/>
            </a:stretch>
          </p:blipFill>
          <p:spPr>
            <a:xfrm>
              <a:off x="6386715" y="2413602"/>
              <a:ext cx="104472" cy="73179"/>
            </a:xfrm>
            <a:prstGeom prst="rect">
              <a:avLst/>
            </a:prstGeom>
            <a:noFill/>
            <a:ln>
              <a:noFill/>
            </a:ln>
          </p:spPr>
        </p:pic>
        <p:pic>
          <p:nvPicPr>
            <p:cNvPr id="332" name="Google Shape;332;g2242ed07662_0_69"/>
            <p:cNvPicPr preferRelativeResize="0"/>
            <p:nvPr/>
          </p:nvPicPr>
          <p:blipFill>
            <a:blip r:embed="rId5">
              <a:alphaModFix/>
            </a:blip>
            <a:stretch>
              <a:fillRect/>
            </a:stretch>
          </p:blipFill>
          <p:spPr>
            <a:xfrm>
              <a:off x="6386715" y="3038410"/>
              <a:ext cx="104472" cy="89925"/>
            </a:xfrm>
            <a:prstGeom prst="rect">
              <a:avLst/>
            </a:prstGeom>
            <a:noFill/>
            <a:ln>
              <a:noFill/>
            </a:ln>
          </p:spPr>
        </p:pic>
      </p:grpSp>
      <p:pic>
        <p:nvPicPr>
          <p:cNvPr id="333" name="Google Shape;333;g2242ed07662_0_69"/>
          <p:cNvPicPr preferRelativeResize="0"/>
          <p:nvPr/>
        </p:nvPicPr>
        <p:blipFill>
          <a:blip r:embed="rId5">
            <a:alphaModFix/>
          </a:blip>
          <a:stretch>
            <a:fillRect/>
          </a:stretch>
        </p:blipFill>
        <p:spPr>
          <a:xfrm>
            <a:off x="774504" y="1589860"/>
            <a:ext cx="104451" cy="102577"/>
          </a:xfrm>
          <a:prstGeom prst="rect">
            <a:avLst/>
          </a:prstGeom>
          <a:noFill/>
          <a:ln>
            <a:noFill/>
          </a:ln>
        </p:spPr>
      </p:pic>
      <p:pic>
        <p:nvPicPr>
          <p:cNvPr id="334" name="Google Shape;334;g2242ed07662_0_69"/>
          <p:cNvPicPr preferRelativeResize="0"/>
          <p:nvPr/>
        </p:nvPicPr>
        <p:blipFill>
          <a:blip r:embed="rId6">
            <a:alphaModFix/>
          </a:blip>
          <a:stretch>
            <a:fillRect/>
          </a:stretch>
        </p:blipFill>
        <p:spPr>
          <a:xfrm rot="6308270">
            <a:off x="7648509" y="598388"/>
            <a:ext cx="387183" cy="283121"/>
          </a:xfrm>
          <a:prstGeom prst="rect">
            <a:avLst/>
          </a:prstGeom>
          <a:noFill/>
          <a:ln>
            <a:noFill/>
          </a:ln>
        </p:spPr>
      </p:pic>
      <p:pic>
        <p:nvPicPr>
          <p:cNvPr id="335" name="Google Shape;335;g2242ed07662_0_69"/>
          <p:cNvPicPr preferRelativeResize="0"/>
          <p:nvPr/>
        </p:nvPicPr>
        <p:blipFill>
          <a:blip r:embed="rId6">
            <a:alphaModFix/>
          </a:blip>
          <a:stretch>
            <a:fillRect/>
          </a:stretch>
        </p:blipFill>
        <p:spPr>
          <a:xfrm rot="5400014">
            <a:off x="7694159" y="2952663"/>
            <a:ext cx="387183" cy="283120"/>
          </a:xfrm>
          <a:prstGeom prst="rect">
            <a:avLst/>
          </a:prstGeom>
          <a:noFill/>
          <a:ln>
            <a:noFill/>
          </a:ln>
        </p:spPr>
      </p:pic>
      <p:sp>
        <p:nvSpPr>
          <p:cNvPr id="336" name="Google Shape;336;g2242ed07662_0_69"/>
          <p:cNvSpPr/>
          <p:nvPr/>
        </p:nvSpPr>
        <p:spPr>
          <a:xfrm>
            <a:off x="3031724" y="2335274"/>
            <a:ext cx="590423" cy="553039"/>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0" name="Shape 340"/>
        <p:cNvGrpSpPr/>
        <p:nvPr/>
      </p:nvGrpSpPr>
      <p:grpSpPr>
        <a:xfrm>
          <a:off x="0" y="0"/>
          <a:ext cx="0" cy="0"/>
          <a:chOff x="0" y="0"/>
          <a:chExt cx="0" cy="0"/>
        </a:xfrm>
      </p:grpSpPr>
      <p:cxnSp>
        <p:nvCxnSpPr>
          <p:cNvPr id="341" name="Google Shape;341;g2242ed07662_0_106"/>
          <p:cNvCxnSpPr/>
          <p:nvPr/>
        </p:nvCxnSpPr>
        <p:spPr>
          <a:xfrm>
            <a:off x="7200" y="19800"/>
            <a:ext cx="9095100" cy="3691800"/>
          </a:xfrm>
          <a:prstGeom prst="straightConnector1">
            <a:avLst/>
          </a:prstGeom>
          <a:noFill/>
          <a:ln cap="flat" cmpd="sng" w="19050">
            <a:solidFill>
              <a:srgbClr val="999999"/>
            </a:solidFill>
            <a:prstDash val="solid"/>
            <a:round/>
            <a:headEnd len="med" w="med" type="none"/>
            <a:tailEnd len="med" w="med" type="none"/>
          </a:ln>
        </p:spPr>
      </p:cxnSp>
      <p:cxnSp>
        <p:nvCxnSpPr>
          <p:cNvPr id="342" name="Google Shape;342;g2242ed07662_0_106"/>
          <p:cNvCxnSpPr/>
          <p:nvPr/>
        </p:nvCxnSpPr>
        <p:spPr>
          <a:xfrm rot="10800000">
            <a:off x="-42100" y="3779363"/>
            <a:ext cx="9171000" cy="16200"/>
          </a:xfrm>
          <a:prstGeom prst="straightConnector1">
            <a:avLst/>
          </a:prstGeom>
          <a:noFill/>
          <a:ln cap="flat" cmpd="sng" w="19050">
            <a:solidFill>
              <a:srgbClr val="999999"/>
            </a:solidFill>
            <a:prstDash val="solid"/>
            <a:round/>
            <a:headEnd len="med" w="med" type="none"/>
            <a:tailEnd len="med" w="med" type="none"/>
          </a:ln>
        </p:spPr>
      </p:cxnSp>
      <p:cxnSp>
        <p:nvCxnSpPr>
          <p:cNvPr id="343" name="Google Shape;343;g2242ed07662_0_106"/>
          <p:cNvCxnSpPr/>
          <p:nvPr/>
        </p:nvCxnSpPr>
        <p:spPr>
          <a:xfrm flipH="1" rot="10800000">
            <a:off x="7200" y="19725"/>
            <a:ext cx="9143100" cy="3663000"/>
          </a:xfrm>
          <a:prstGeom prst="straightConnector1">
            <a:avLst/>
          </a:prstGeom>
          <a:noFill/>
          <a:ln cap="flat" cmpd="sng" w="19050">
            <a:solidFill>
              <a:srgbClr val="999999"/>
            </a:solidFill>
            <a:prstDash val="solid"/>
            <a:round/>
            <a:headEnd len="med" w="med" type="none"/>
            <a:tailEnd len="med" w="med" type="none"/>
          </a:ln>
        </p:spPr>
      </p:cxnSp>
      <p:pic>
        <p:nvPicPr>
          <p:cNvPr id="344" name="Google Shape;344;g2242ed07662_0_106"/>
          <p:cNvPicPr preferRelativeResize="0"/>
          <p:nvPr/>
        </p:nvPicPr>
        <p:blipFill rotWithShape="1">
          <a:blip r:embed="rId3">
            <a:alphaModFix/>
          </a:blip>
          <a:srcRect b="41958" l="28841" r="31416" t="0"/>
          <a:stretch/>
        </p:blipFill>
        <p:spPr>
          <a:xfrm>
            <a:off x="4007600" y="1394325"/>
            <a:ext cx="1071600" cy="1043100"/>
          </a:xfrm>
          <a:prstGeom prst="ellipse">
            <a:avLst/>
          </a:prstGeom>
          <a:noFill/>
          <a:ln cap="flat" cmpd="sng" w="28575">
            <a:solidFill>
              <a:srgbClr val="999999"/>
            </a:solidFill>
            <a:prstDash val="solid"/>
            <a:round/>
            <a:headEnd len="sm" w="sm" type="none"/>
            <a:tailEnd len="sm" w="sm" type="none"/>
          </a:ln>
        </p:spPr>
      </p:pic>
      <p:sp>
        <p:nvSpPr>
          <p:cNvPr id="345" name="Google Shape;345;g2242ed07662_0_106"/>
          <p:cNvSpPr txBox="1"/>
          <p:nvPr/>
        </p:nvSpPr>
        <p:spPr>
          <a:xfrm>
            <a:off x="3205200" y="106775"/>
            <a:ext cx="27336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¿QUÉ PIENSA Y SIENTE?</a:t>
            </a:r>
            <a:endParaRPr b="1" sz="1500">
              <a:solidFill>
                <a:schemeClr val="accent1"/>
              </a:solidFill>
              <a:latin typeface="Roboto"/>
              <a:ea typeface="Roboto"/>
              <a:cs typeface="Roboto"/>
              <a:sym typeface="Roboto"/>
            </a:endParaRPr>
          </a:p>
        </p:txBody>
      </p:sp>
      <p:sp>
        <p:nvSpPr>
          <p:cNvPr id="346" name="Google Shape;346;g2242ed07662_0_106"/>
          <p:cNvSpPr txBox="1"/>
          <p:nvPr/>
        </p:nvSpPr>
        <p:spPr>
          <a:xfrm>
            <a:off x="7954200" y="466175"/>
            <a:ext cx="11961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¿QUÉ VE?</a:t>
            </a:r>
            <a:endParaRPr b="1" sz="1500">
              <a:solidFill>
                <a:schemeClr val="accent1"/>
              </a:solidFill>
              <a:latin typeface="Roboto"/>
              <a:ea typeface="Roboto"/>
              <a:cs typeface="Roboto"/>
              <a:sym typeface="Roboto"/>
            </a:endParaRPr>
          </a:p>
        </p:txBody>
      </p:sp>
      <p:sp>
        <p:nvSpPr>
          <p:cNvPr id="347" name="Google Shape;347;g2242ed07662_0_106"/>
          <p:cNvSpPr txBox="1"/>
          <p:nvPr/>
        </p:nvSpPr>
        <p:spPr>
          <a:xfrm>
            <a:off x="-55300" y="490475"/>
            <a:ext cx="14880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¿QUÉ OYE?</a:t>
            </a:r>
            <a:endParaRPr b="1" sz="1500">
              <a:solidFill>
                <a:schemeClr val="accent1"/>
              </a:solidFill>
              <a:latin typeface="Roboto"/>
              <a:ea typeface="Roboto"/>
              <a:cs typeface="Roboto"/>
              <a:sym typeface="Roboto"/>
            </a:endParaRPr>
          </a:p>
        </p:txBody>
      </p:sp>
      <p:sp>
        <p:nvSpPr>
          <p:cNvPr id="348" name="Google Shape;348;g2242ed07662_0_106"/>
          <p:cNvSpPr txBox="1"/>
          <p:nvPr/>
        </p:nvSpPr>
        <p:spPr>
          <a:xfrm>
            <a:off x="3423600" y="2463775"/>
            <a:ext cx="22968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¿QUÉ DICE Y HACE?</a:t>
            </a:r>
            <a:endParaRPr b="1" sz="1500">
              <a:solidFill>
                <a:schemeClr val="accent1"/>
              </a:solidFill>
              <a:latin typeface="Roboto"/>
              <a:ea typeface="Roboto"/>
              <a:cs typeface="Roboto"/>
              <a:sym typeface="Roboto"/>
            </a:endParaRPr>
          </a:p>
        </p:txBody>
      </p:sp>
      <p:sp>
        <p:nvSpPr>
          <p:cNvPr id="349" name="Google Shape;349;g2242ed07662_0_106"/>
          <p:cNvSpPr txBox="1"/>
          <p:nvPr/>
        </p:nvSpPr>
        <p:spPr>
          <a:xfrm>
            <a:off x="135500" y="3801975"/>
            <a:ext cx="14880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ESFUERZOS</a:t>
            </a:r>
            <a:endParaRPr b="1" sz="1500">
              <a:solidFill>
                <a:schemeClr val="accent1"/>
              </a:solidFill>
              <a:latin typeface="Roboto"/>
              <a:ea typeface="Roboto"/>
              <a:cs typeface="Roboto"/>
              <a:sym typeface="Roboto"/>
            </a:endParaRPr>
          </a:p>
        </p:txBody>
      </p:sp>
      <p:sp>
        <p:nvSpPr>
          <p:cNvPr id="350" name="Google Shape;350;g2242ed07662_0_106"/>
          <p:cNvSpPr txBox="1"/>
          <p:nvPr/>
        </p:nvSpPr>
        <p:spPr>
          <a:xfrm>
            <a:off x="5101625" y="3807850"/>
            <a:ext cx="3348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dk1"/>
              </a:solidFill>
              <a:latin typeface="Lexend"/>
              <a:ea typeface="Lexend"/>
              <a:cs typeface="Lexend"/>
              <a:sym typeface="Lexend"/>
            </a:endParaRPr>
          </a:p>
        </p:txBody>
      </p:sp>
      <p:sp>
        <p:nvSpPr>
          <p:cNvPr id="351" name="Google Shape;351;g2242ed07662_0_106"/>
          <p:cNvSpPr txBox="1"/>
          <p:nvPr/>
        </p:nvSpPr>
        <p:spPr>
          <a:xfrm>
            <a:off x="4727300" y="3807850"/>
            <a:ext cx="14880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accent1"/>
                </a:solidFill>
                <a:latin typeface="Roboto"/>
                <a:ea typeface="Roboto"/>
                <a:cs typeface="Roboto"/>
                <a:sym typeface="Roboto"/>
              </a:rPr>
              <a:t>RESULTADOS</a:t>
            </a:r>
            <a:endParaRPr b="1" sz="1500">
              <a:solidFill>
                <a:schemeClr val="accent1"/>
              </a:solidFill>
              <a:latin typeface="Roboto"/>
              <a:ea typeface="Roboto"/>
              <a:cs typeface="Roboto"/>
              <a:sym typeface="Roboto"/>
            </a:endParaRPr>
          </a:p>
        </p:txBody>
      </p:sp>
      <p:sp>
        <p:nvSpPr>
          <p:cNvPr id="352" name="Google Shape;352;g2242ed07662_0_106"/>
          <p:cNvSpPr/>
          <p:nvPr/>
        </p:nvSpPr>
        <p:spPr>
          <a:xfrm>
            <a:off x="1886025" y="1298588"/>
            <a:ext cx="1196100" cy="10431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Escucha de los demás que “trabajar en tecnología requiere mucha disciplina” </a:t>
            </a:r>
            <a:endParaRPr>
              <a:solidFill>
                <a:schemeClr val="dk1"/>
              </a:solidFill>
              <a:latin typeface="Roboto"/>
              <a:ea typeface="Roboto"/>
              <a:cs typeface="Roboto"/>
              <a:sym typeface="Roboto"/>
            </a:endParaRPr>
          </a:p>
        </p:txBody>
      </p:sp>
      <p:sp>
        <p:nvSpPr>
          <p:cNvPr id="353" name="Google Shape;353;g2242ed07662_0_106"/>
          <p:cNvSpPr/>
          <p:nvPr/>
        </p:nvSpPr>
        <p:spPr>
          <a:xfrm>
            <a:off x="93550" y="1011163"/>
            <a:ext cx="1572600" cy="924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De sus amigos escucha polémicas y tendencias que se generan en programas de Stream y RR. SS. </a:t>
            </a:r>
            <a:endParaRPr>
              <a:solidFill>
                <a:schemeClr val="dk1"/>
              </a:solidFill>
              <a:latin typeface="Roboto"/>
              <a:ea typeface="Roboto"/>
              <a:cs typeface="Roboto"/>
              <a:sym typeface="Roboto"/>
            </a:endParaRPr>
          </a:p>
        </p:txBody>
      </p:sp>
      <p:sp>
        <p:nvSpPr>
          <p:cNvPr id="354" name="Google Shape;354;g2242ed07662_0_106"/>
          <p:cNvSpPr/>
          <p:nvPr/>
        </p:nvSpPr>
        <p:spPr>
          <a:xfrm>
            <a:off x="129450" y="2136863"/>
            <a:ext cx="1705200" cy="6477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Por otros medios escucha la importancia de priorizar el bienestar en esta “Era Digital”.</a:t>
            </a:r>
            <a:endParaRPr>
              <a:solidFill>
                <a:schemeClr val="dk1"/>
              </a:solidFill>
              <a:latin typeface="Roboto"/>
              <a:ea typeface="Roboto"/>
              <a:cs typeface="Roboto"/>
              <a:sym typeface="Roboto"/>
            </a:endParaRPr>
          </a:p>
        </p:txBody>
      </p:sp>
      <p:sp>
        <p:nvSpPr>
          <p:cNvPr id="355" name="Google Shape;355;g2242ed07662_0_106"/>
          <p:cNvSpPr/>
          <p:nvPr/>
        </p:nvSpPr>
        <p:spPr>
          <a:xfrm>
            <a:off x="1762563" y="82475"/>
            <a:ext cx="964200" cy="501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Ambición de superación</a:t>
            </a:r>
            <a:endParaRPr>
              <a:solidFill>
                <a:schemeClr val="dk1"/>
              </a:solidFill>
              <a:latin typeface="Roboto"/>
              <a:ea typeface="Roboto"/>
              <a:cs typeface="Roboto"/>
              <a:sym typeface="Roboto"/>
            </a:endParaRPr>
          </a:p>
        </p:txBody>
      </p:sp>
      <p:sp>
        <p:nvSpPr>
          <p:cNvPr id="356" name="Google Shape;356;g2242ed07662_0_106"/>
          <p:cNvSpPr/>
          <p:nvPr/>
        </p:nvSpPr>
        <p:spPr>
          <a:xfrm>
            <a:off x="4539825" y="510875"/>
            <a:ext cx="1423200" cy="7521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Le preocupa el desgaste de energía que le genera el dispositivo móvil</a:t>
            </a:r>
            <a:endParaRPr>
              <a:solidFill>
                <a:schemeClr val="dk1"/>
              </a:solidFill>
              <a:latin typeface="Roboto"/>
              <a:ea typeface="Roboto"/>
              <a:cs typeface="Roboto"/>
              <a:sym typeface="Roboto"/>
            </a:endParaRPr>
          </a:p>
        </p:txBody>
      </p:sp>
      <p:sp>
        <p:nvSpPr>
          <p:cNvPr id="357" name="Google Shape;357;g2242ed07662_0_106"/>
          <p:cNvSpPr/>
          <p:nvPr/>
        </p:nvSpPr>
        <p:spPr>
          <a:xfrm>
            <a:off x="6026588" y="41975"/>
            <a:ext cx="1423200" cy="582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Le hace feliz</a:t>
            </a:r>
            <a:endParaRPr sz="1000">
              <a:solidFill>
                <a:schemeClr val="dk1"/>
              </a:solidFill>
              <a:latin typeface="Roboto"/>
              <a:ea typeface="Roboto"/>
              <a:cs typeface="Roboto"/>
              <a:sym typeface="Roboto"/>
            </a:endParaRPr>
          </a:p>
          <a:p>
            <a:pPr indent="0" lvl="0" marL="0" rtl="0" algn="ctr">
              <a:spcBef>
                <a:spcPts val="0"/>
              </a:spcBef>
              <a:spcAft>
                <a:spcPts val="0"/>
              </a:spcAft>
              <a:buNone/>
            </a:pPr>
            <a:r>
              <a:rPr lang="es" sz="1000">
                <a:solidFill>
                  <a:schemeClr val="dk1"/>
                </a:solidFill>
                <a:latin typeface="Roboto"/>
                <a:ea typeface="Roboto"/>
                <a:cs typeface="Roboto"/>
                <a:sym typeface="Roboto"/>
              </a:rPr>
              <a:t>su desempeño académico y laboral</a:t>
            </a:r>
            <a:endParaRPr>
              <a:solidFill>
                <a:schemeClr val="dk1"/>
              </a:solidFill>
              <a:latin typeface="Roboto"/>
              <a:ea typeface="Roboto"/>
              <a:cs typeface="Roboto"/>
              <a:sym typeface="Roboto"/>
            </a:endParaRPr>
          </a:p>
        </p:txBody>
      </p:sp>
      <p:sp>
        <p:nvSpPr>
          <p:cNvPr id="358" name="Google Shape;358;g2242ed07662_0_106"/>
          <p:cNvSpPr/>
          <p:nvPr/>
        </p:nvSpPr>
        <p:spPr>
          <a:xfrm>
            <a:off x="3053088" y="637888"/>
            <a:ext cx="1423200" cy="582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Lo motiva todas las oportunidades que trae la tecnología</a:t>
            </a:r>
            <a:endParaRPr>
              <a:solidFill>
                <a:schemeClr val="dk1"/>
              </a:solidFill>
              <a:latin typeface="Roboto"/>
              <a:ea typeface="Roboto"/>
              <a:cs typeface="Roboto"/>
              <a:sym typeface="Roboto"/>
            </a:endParaRPr>
          </a:p>
        </p:txBody>
      </p:sp>
      <p:sp>
        <p:nvSpPr>
          <p:cNvPr id="359" name="Google Shape;359;g2242ed07662_0_106"/>
          <p:cNvSpPr/>
          <p:nvPr/>
        </p:nvSpPr>
        <p:spPr>
          <a:xfrm>
            <a:off x="7567875" y="1480475"/>
            <a:ext cx="1488000" cy="6477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En el mercado ve los cambios que produce la digitalización</a:t>
            </a:r>
            <a:endParaRPr>
              <a:solidFill>
                <a:schemeClr val="dk1"/>
              </a:solidFill>
              <a:latin typeface="Roboto"/>
              <a:ea typeface="Roboto"/>
              <a:cs typeface="Roboto"/>
              <a:sym typeface="Roboto"/>
            </a:endParaRPr>
          </a:p>
        </p:txBody>
      </p:sp>
      <p:sp>
        <p:nvSpPr>
          <p:cNvPr id="360" name="Google Shape;360;g2242ed07662_0_106"/>
          <p:cNvSpPr/>
          <p:nvPr/>
        </p:nvSpPr>
        <p:spPr>
          <a:xfrm>
            <a:off x="7218675" y="881725"/>
            <a:ext cx="1805400" cy="501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En su entorno ve la falta de comunicación cara a cara</a:t>
            </a:r>
            <a:endParaRPr>
              <a:solidFill>
                <a:schemeClr val="dk1"/>
              </a:solidFill>
              <a:latin typeface="Roboto"/>
              <a:ea typeface="Roboto"/>
              <a:cs typeface="Roboto"/>
              <a:sym typeface="Roboto"/>
            </a:endParaRPr>
          </a:p>
        </p:txBody>
      </p:sp>
      <p:sp>
        <p:nvSpPr>
          <p:cNvPr id="361" name="Google Shape;361;g2242ed07662_0_106"/>
          <p:cNvSpPr/>
          <p:nvPr/>
        </p:nvSpPr>
        <p:spPr>
          <a:xfrm>
            <a:off x="7468038" y="2225325"/>
            <a:ext cx="1615200" cy="7521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Algunos aprovechan la tecnología para generar ingresos y otros la toman como vicio</a:t>
            </a:r>
            <a:endParaRPr>
              <a:solidFill>
                <a:schemeClr val="dk1"/>
              </a:solidFill>
              <a:latin typeface="Roboto"/>
              <a:ea typeface="Roboto"/>
              <a:cs typeface="Roboto"/>
              <a:sym typeface="Roboto"/>
            </a:endParaRPr>
          </a:p>
        </p:txBody>
      </p:sp>
      <p:sp>
        <p:nvSpPr>
          <p:cNvPr id="362" name="Google Shape;362;g2242ed07662_0_106"/>
          <p:cNvSpPr/>
          <p:nvPr/>
        </p:nvSpPr>
        <p:spPr>
          <a:xfrm>
            <a:off x="5764575" y="1403400"/>
            <a:ext cx="1519200" cy="924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Mira videos referidos a grandes líderes empresariales y lee “Hábitos atómicos” de James Clear</a:t>
            </a:r>
            <a:endParaRPr sz="1000">
              <a:solidFill>
                <a:schemeClr val="dk1"/>
              </a:solidFill>
              <a:latin typeface="Roboto"/>
              <a:ea typeface="Roboto"/>
              <a:cs typeface="Roboto"/>
              <a:sym typeface="Roboto"/>
            </a:endParaRPr>
          </a:p>
        </p:txBody>
      </p:sp>
      <p:sp>
        <p:nvSpPr>
          <p:cNvPr id="363" name="Google Shape;363;g2242ed07662_0_106"/>
          <p:cNvSpPr/>
          <p:nvPr/>
        </p:nvSpPr>
        <p:spPr>
          <a:xfrm>
            <a:off x="1904088" y="3016413"/>
            <a:ext cx="1423200" cy="5826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Dice estar comprometido con su futuro profesional</a:t>
            </a:r>
            <a:endParaRPr>
              <a:solidFill>
                <a:schemeClr val="dk1"/>
              </a:solidFill>
              <a:latin typeface="Roboto"/>
              <a:ea typeface="Roboto"/>
              <a:cs typeface="Roboto"/>
              <a:sym typeface="Roboto"/>
            </a:endParaRPr>
          </a:p>
        </p:txBody>
      </p:sp>
      <p:sp>
        <p:nvSpPr>
          <p:cNvPr id="364" name="Google Shape;364;g2242ed07662_0_106"/>
          <p:cNvSpPr/>
          <p:nvPr/>
        </p:nvSpPr>
        <p:spPr>
          <a:xfrm>
            <a:off x="3517575" y="2955813"/>
            <a:ext cx="1572600" cy="7038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En su tiempo libre ocupa mucho tiempo en redes sociales en lugar de descansar</a:t>
            </a:r>
            <a:endParaRPr>
              <a:solidFill>
                <a:schemeClr val="dk1"/>
              </a:solidFill>
              <a:latin typeface="Roboto"/>
              <a:ea typeface="Roboto"/>
              <a:cs typeface="Roboto"/>
              <a:sym typeface="Roboto"/>
            </a:endParaRPr>
          </a:p>
        </p:txBody>
      </p:sp>
      <p:sp>
        <p:nvSpPr>
          <p:cNvPr id="365" name="Google Shape;365;g2242ed07662_0_106"/>
          <p:cNvSpPr/>
          <p:nvPr/>
        </p:nvSpPr>
        <p:spPr>
          <a:xfrm>
            <a:off x="5216213" y="2955813"/>
            <a:ext cx="1966500" cy="7038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Roboto"/>
                <a:ea typeface="Roboto"/>
                <a:cs typeface="Roboto"/>
                <a:sym typeface="Roboto"/>
              </a:rPr>
              <a:t>Necesita organizar su rutina para lograr la productividad que busca sin dejar de lado su salud y su vida social</a:t>
            </a:r>
            <a:endParaRPr>
              <a:solidFill>
                <a:schemeClr val="dk1"/>
              </a:solidFill>
              <a:latin typeface="Roboto"/>
              <a:ea typeface="Roboto"/>
              <a:cs typeface="Roboto"/>
              <a:sym typeface="Roboto"/>
            </a:endParaRPr>
          </a:p>
        </p:txBody>
      </p:sp>
      <p:sp>
        <p:nvSpPr>
          <p:cNvPr id="366" name="Google Shape;366;g2242ed07662_0_106"/>
          <p:cNvSpPr/>
          <p:nvPr/>
        </p:nvSpPr>
        <p:spPr>
          <a:xfrm>
            <a:off x="4791125" y="4298350"/>
            <a:ext cx="1323900" cy="7038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Empieza a tomar consciencia del uso que le da a la tecnología</a:t>
            </a:r>
            <a:endParaRPr>
              <a:solidFill>
                <a:schemeClr val="dk1"/>
              </a:solidFill>
              <a:latin typeface="Roboto"/>
              <a:ea typeface="Roboto"/>
              <a:cs typeface="Roboto"/>
              <a:sym typeface="Roboto"/>
            </a:endParaRPr>
          </a:p>
        </p:txBody>
      </p:sp>
      <p:sp>
        <p:nvSpPr>
          <p:cNvPr id="367" name="Google Shape;367;g2242ed07662_0_106"/>
          <p:cNvSpPr/>
          <p:nvPr/>
        </p:nvSpPr>
        <p:spPr>
          <a:xfrm>
            <a:off x="6243850" y="4218700"/>
            <a:ext cx="1323900" cy="8631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Prioriza su descanso para aumentar su productividad</a:t>
            </a:r>
            <a:endParaRPr>
              <a:solidFill>
                <a:schemeClr val="dk1"/>
              </a:solidFill>
              <a:latin typeface="Roboto"/>
              <a:ea typeface="Roboto"/>
              <a:cs typeface="Roboto"/>
              <a:sym typeface="Roboto"/>
            </a:endParaRPr>
          </a:p>
        </p:txBody>
      </p:sp>
      <p:sp>
        <p:nvSpPr>
          <p:cNvPr id="368" name="Google Shape;368;g2242ed07662_0_106"/>
          <p:cNvSpPr/>
          <p:nvPr/>
        </p:nvSpPr>
        <p:spPr>
          <a:xfrm>
            <a:off x="7755975" y="4298350"/>
            <a:ext cx="1261500" cy="7038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Avanza en la planificación de sus proyectos</a:t>
            </a:r>
            <a:endParaRPr>
              <a:solidFill>
                <a:schemeClr val="dk1"/>
              </a:solidFill>
              <a:latin typeface="Roboto"/>
              <a:ea typeface="Roboto"/>
              <a:cs typeface="Roboto"/>
              <a:sym typeface="Roboto"/>
            </a:endParaRPr>
          </a:p>
        </p:txBody>
      </p:sp>
      <p:sp>
        <p:nvSpPr>
          <p:cNvPr id="369" name="Google Shape;369;g2242ed07662_0_106"/>
          <p:cNvSpPr/>
          <p:nvPr/>
        </p:nvSpPr>
        <p:spPr>
          <a:xfrm>
            <a:off x="135500" y="4218700"/>
            <a:ext cx="1196100" cy="7833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Se esfuerza en cumplir con las actividades académicas</a:t>
            </a:r>
            <a:endParaRPr>
              <a:solidFill>
                <a:schemeClr val="dk1"/>
              </a:solidFill>
              <a:latin typeface="Roboto"/>
              <a:ea typeface="Roboto"/>
              <a:cs typeface="Roboto"/>
              <a:sym typeface="Roboto"/>
            </a:endParaRPr>
          </a:p>
        </p:txBody>
      </p:sp>
      <p:sp>
        <p:nvSpPr>
          <p:cNvPr id="370" name="Google Shape;370;g2242ed07662_0_106"/>
          <p:cNvSpPr/>
          <p:nvPr/>
        </p:nvSpPr>
        <p:spPr>
          <a:xfrm>
            <a:off x="1521875" y="3957000"/>
            <a:ext cx="1377000" cy="10431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Le dedica un poco de su tiempo a trabajar en sus proyectos personales</a:t>
            </a:r>
            <a:endParaRPr>
              <a:solidFill>
                <a:schemeClr val="dk1"/>
              </a:solidFill>
              <a:latin typeface="Roboto"/>
              <a:ea typeface="Roboto"/>
              <a:cs typeface="Roboto"/>
              <a:sym typeface="Roboto"/>
            </a:endParaRPr>
          </a:p>
        </p:txBody>
      </p:sp>
      <p:sp>
        <p:nvSpPr>
          <p:cNvPr id="371" name="Google Shape;371;g2242ed07662_0_106"/>
          <p:cNvSpPr/>
          <p:nvPr/>
        </p:nvSpPr>
        <p:spPr>
          <a:xfrm>
            <a:off x="3015325" y="4463575"/>
            <a:ext cx="1519200" cy="4530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Intenta recuperar el hábito de entrenar</a:t>
            </a:r>
            <a:endParaRPr>
              <a:solidFill>
                <a:schemeClr val="dk1"/>
              </a:solidFill>
              <a:latin typeface="Roboto"/>
              <a:ea typeface="Roboto"/>
              <a:cs typeface="Roboto"/>
              <a:sym typeface="Roboto"/>
            </a:endParaRPr>
          </a:p>
        </p:txBody>
      </p:sp>
      <p:sp>
        <p:nvSpPr>
          <p:cNvPr id="372" name="Google Shape;372;g2242ed07662_0_106"/>
          <p:cNvSpPr/>
          <p:nvPr/>
        </p:nvSpPr>
        <p:spPr>
          <a:xfrm>
            <a:off x="3025263" y="3956988"/>
            <a:ext cx="1519200" cy="448500"/>
          </a:xfrm>
          <a:prstGeom prst="roundRect">
            <a:avLst>
              <a:gd fmla="val 16667" name="adj"/>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a:ea typeface="Roboto"/>
                <a:cs typeface="Roboto"/>
                <a:sym typeface="Roboto"/>
              </a:rPr>
              <a:t>Trabaja en organizar su rutina</a:t>
            </a:r>
            <a:endParaRPr>
              <a:solidFill>
                <a:schemeClr val="dk1"/>
              </a:solidFill>
              <a:latin typeface="Roboto"/>
              <a:ea typeface="Roboto"/>
              <a:cs typeface="Roboto"/>
              <a:sym typeface="Roboto"/>
            </a:endParaRPr>
          </a:p>
        </p:txBody>
      </p:sp>
      <p:cxnSp>
        <p:nvCxnSpPr>
          <p:cNvPr id="373" name="Google Shape;373;g2242ed07662_0_106"/>
          <p:cNvCxnSpPr/>
          <p:nvPr/>
        </p:nvCxnSpPr>
        <p:spPr>
          <a:xfrm>
            <a:off x="4651850" y="3785075"/>
            <a:ext cx="0" cy="1382100"/>
          </a:xfrm>
          <a:prstGeom prst="straightConnector1">
            <a:avLst/>
          </a:prstGeom>
          <a:noFill/>
          <a:ln cap="flat" cmpd="sng" w="19050">
            <a:solidFill>
              <a:srgbClr val="999999"/>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242ed07662_0_142"/>
          <p:cNvSpPr/>
          <p:nvPr/>
        </p:nvSpPr>
        <p:spPr>
          <a:xfrm>
            <a:off x="4569675" y="-3000"/>
            <a:ext cx="4574400" cy="5149500"/>
          </a:xfrm>
          <a:prstGeom prst="rect">
            <a:avLst/>
          </a:prstGeom>
          <a:solidFill>
            <a:srgbClr val="009688">
              <a:alpha val="616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9" name="Google Shape;379;g2242ed07662_0_142"/>
          <p:cNvSpPr txBox="1"/>
          <p:nvPr>
            <p:ph type="title"/>
          </p:nvPr>
        </p:nvSpPr>
        <p:spPr>
          <a:xfrm>
            <a:off x="301425" y="958800"/>
            <a:ext cx="420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666666"/>
                </a:solidFill>
              </a:rPr>
              <a:t>¿QUÉ PIENSA Y SIENTE?</a:t>
            </a:r>
            <a:endParaRPr b="1">
              <a:solidFill>
                <a:srgbClr val="666666"/>
              </a:solidFill>
            </a:endParaRPr>
          </a:p>
        </p:txBody>
      </p:sp>
      <p:sp>
        <p:nvSpPr>
          <p:cNvPr id="380" name="Google Shape;380;g2242ed07662_0_142"/>
          <p:cNvSpPr txBox="1"/>
          <p:nvPr>
            <p:ph idx="1" type="body"/>
          </p:nvPr>
        </p:nvSpPr>
        <p:spPr>
          <a:xfrm>
            <a:off x="301425" y="1531500"/>
            <a:ext cx="3877800" cy="327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666666"/>
              </a:buClr>
              <a:buSzPts val="1400"/>
              <a:buChar char="●"/>
            </a:pPr>
            <a:r>
              <a:rPr lang="es" sz="1400">
                <a:solidFill>
                  <a:srgbClr val="666666"/>
                </a:solidFill>
              </a:rPr>
              <a:t>Le da sentido a su vida su ambición de superación y logro de libertad financiera.</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Le preocupa el desgaste de energía y tiempo que pone usando el su dispositivo móvil.</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Le hace feliz su desempeño académico y laboral.</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También lo motiva las nuevas oportunidades laborales que le trae la tecnología.</a:t>
            </a:r>
            <a:endParaRPr sz="1400">
              <a:solidFill>
                <a:srgbClr val="666666"/>
              </a:solidFill>
            </a:endParaRPr>
          </a:p>
        </p:txBody>
      </p:sp>
      <p:sp>
        <p:nvSpPr>
          <p:cNvPr id="381" name="Google Shape;381;g2242ed07662_0_142"/>
          <p:cNvSpPr txBox="1"/>
          <p:nvPr>
            <p:ph type="title"/>
          </p:nvPr>
        </p:nvSpPr>
        <p:spPr>
          <a:xfrm>
            <a:off x="4893825" y="958800"/>
            <a:ext cx="387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chemeClr val="dk1"/>
                </a:solidFill>
              </a:rPr>
              <a:t>¿QUÉ VE? </a:t>
            </a:r>
            <a:endParaRPr b="1">
              <a:solidFill>
                <a:schemeClr val="dk1"/>
              </a:solidFill>
            </a:endParaRPr>
          </a:p>
        </p:txBody>
      </p:sp>
      <p:sp>
        <p:nvSpPr>
          <p:cNvPr id="382" name="Google Shape;382;g2242ed07662_0_142"/>
          <p:cNvSpPr txBox="1"/>
          <p:nvPr>
            <p:ph idx="1" type="body"/>
          </p:nvPr>
        </p:nvSpPr>
        <p:spPr>
          <a:xfrm>
            <a:off x="4893825" y="1531500"/>
            <a:ext cx="3926100" cy="26532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Clr>
                <a:schemeClr val="dk1"/>
              </a:buClr>
              <a:buSzPts val="1400"/>
              <a:buChar char="●"/>
            </a:pPr>
            <a:r>
              <a:rPr lang="es" sz="1400">
                <a:solidFill>
                  <a:schemeClr val="dk1"/>
                </a:solidFill>
              </a:rPr>
              <a:t>En el mercado ve los constantes cambios que produce la digitalización.</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s" sz="1400">
                <a:solidFill>
                  <a:schemeClr val="dk1"/>
                </a:solidFill>
              </a:rPr>
              <a:t>En su entorno ve las faltas de comunicación cara a cara y el exceso de distracciones a causa de la tecnología.</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s" sz="1400">
                <a:solidFill>
                  <a:schemeClr val="dk1"/>
                </a:solidFill>
              </a:rPr>
              <a:t>Ve que algunos aprovechan la tecnología para generar ingresos y otros la tienen como un vicio.</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s" sz="1400">
                <a:solidFill>
                  <a:schemeClr val="dk1"/>
                </a:solidFill>
              </a:rPr>
              <a:t>Mira videos sobre grandes líderes empresariales y lee “Hábitos atómicos” de James Clear.</a:t>
            </a:r>
            <a:endParaRPr sz="1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2429979770_0_166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92" name="Google Shape;392;g22429979770_0_1662"/>
          <p:cNvGrpSpPr/>
          <p:nvPr/>
        </p:nvGrpSpPr>
        <p:grpSpPr>
          <a:xfrm>
            <a:off x="2081431" y="1904098"/>
            <a:ext cx="995192" cy="1109627"/>
            <a:chOff x="0" y="-9525"/>
            <a:chExt cx="354123" cy="394843"/>
          </a:xfrm>
        </p:grpSpPr>
        <p:sp>
          <p:nvSpPr>
            <p:cNvPr id="393" name="Google Shape;393;g22429979770_0_1662"/>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394" name="Google Shape;394;g22429979770_0_1662"/>
            <p:cNvSpPr txBox="1"/>
            <p:nvPr/>
          </p:nvSpPr>
          <p:spPr>
            <a:xfrm>
              <a:off x="0" y="-9525"/>
              <a:ext cx="354000" cy="3948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5" name="Google Shape;395;g22429979770_0_1662"/>
          <p:cNvSpPr txBox="1"/>
          <p:nvPr/>
        </p:nvSpPr>
        <p:spPr>
          <a:xfrm>
            <a:off x="3194200" y="2166125"/>
            <a:ext cx="51297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200"/>
              <a:buFont typeface="Arial"/>
              <a:buNone/>
            </a:pPr>
            <a:r>
              <a:rPr b="1" lang="es" sz="4000">
                <a:solidFill>
                  <a:srgbClr val="434343"/>
                </a:solidFill>
                <a:latin typeface="Archivo Narrow"/>
                <a:ea typeface="Archivo Narrow"/>
                <a:cs typeface="Archivo Narrow"/>
                <a:sym typeface="Archivo Narrow"/>
              </a:rPr>
              <a:t>Proto Personas</a:t>
            </a:r>
            <a:endParaRPr b="0" i="0" sz="1000" u="none" cap="none" strike="noStrike">
              <a:solidFill>
                <a:srgbClr val="000000"/>
              </a:solidFill>
              <a:latin typeface="Arial"/>
              <a:ea typeface="Arial"/>
              <a:cs typeface="Arial"/>
              <a:sym typeface="Arial"/>
            </a:endParaRPr>
          </a:p>
        </p:txBody>
      </p:sp>
      <p:pic>
        <p:nvPicPr>
          <p:cNvPr id="396" name="Google Shape;396;g22429979770_0_1662"/>
          <p:cNvPicPr preferRelativeResize="0"/>
          <p:nvPr/>
        </p:nvPicPr>
        <p:blipFill>
          <a:blip r:embed="rId4">
            <a:alphaModFix/>
          </a:blip>
          <a:stretch>
            <a:fillRect/>
          </a:stretch>
        </p:blipFill>
        <p:spPr>
          <a:xfrm>
            <a:off x="2212472" y="2107375"/>
            <a:ext cx="733125" cy="73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2f22587397b_2_0"/>
          <p:cNvSpPr txBox="1"/>
          <p:nvPr/>
        </p:nvSpPr>
        <p:spPr>
          <a:xfrm>
            <a:off x="632700" y="1864600"/>
            <a:ext cx="7878600" cy="83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3500" u="none" cap="none" strike="noStrike">
                <a:solidFill>
                  <a:srgbClr val="434343"/>
                </a:solidFill>
                <a:latin typeface="Archivo Narrow"/>
                <a:ea typeface="Archivo Narrow"/>
                <a:cs typeface="Archivo Narrow"/>
                <a:sym typeface="Archivo Narrow"/>
              </a:rPr>
              <a:t>¡Les damos la bienvenida! </a:t>
            </a:r>
            <a:endParaRPr b="1" i="0" sz="3500" u="none" cap="none" strike="noStrike">
              <a:solidFill>
                <a:srgbClr val="434343"/>
              </a:solidFill>
              <a:latin typeface="Archivo Narrow"/>
              <a:ea typeface="Archivo Narrow"/>
              <a:cs typeface="Archivo Narrow"/>
              <a:sym typeface="Archivo Narrow"/>
            </a:endParaRPr>
          </a:p>
        </p:txBody>
      </p:sp>
      <p:sp>
        <p:nvSpPr>
          <p:cNvPr id="175" name="Google Shape;175;g2f22587397b_2_0"/>
          <p:cNvSpPr/>
          <p:nvPr/>
        </p:nvSpPr>
        <p:spPr>
          <a:xfrm>
            <a:off x="2234850" y="2701950"/>
            <a:ext cx="4674300" cy="52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f22587397b_2_0"/>
          <p:cNvSpPr txBox="1"/>
          <p:nvPr/>
        </p:nvSpPr>
        <p:spPr>
          <a:xfrm>
            <a:off x="2625200" y="2757750"/>
            <a:ext cx="42747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600" u="none" cap="none" strike="noStrike">
                <a:solidFill>
                  <a:srgbClr val="434343"/>
                </a:solidFill>
                <a:latin typeface="Archivo Medium"/>
                <a:ea typeface="Archivo Medium"/>
                <a:cs typeface="Archivo Medium"/>
                <a:sym typeface="Archivo Medium"/>
              </a:rPr>
              <a:t>Vamos a comenzar a grabar la clase</a:t>
            </a:r>
            <a:endParaRPr b="0" i="0" sz="1600" u="none" cap="none" strike="noStrike">
              <a:solidFill>
                <a:srgbClr val="434343"/>
              </a:solidFill>
              <a:latin typeface="Archivo Medium"/>
              <a:ea typeface="Archivo Medium"/>
              <a:cs typeface="Archivo Medium"/>
              <a:sym typeface="Archivo Medium"/>
            </a:endParaRPr>
          </a:p>
        </p:txBody>
      </p:sp>
      <p:pic>
        <p:nvPicPr>
          <p:cNvPr id="177" name="Google Shape;177;g2f22587397b_2_0"/>
          <p:cNvPicPr preferRelativeResize="0"/>
          <p:nvPr/>
        </p:nvPicPr>
        <p:blipFill rotWithShape="1">
          <a:blip r:embed="rId4">
            <a:alphaModFix/>
          </a:blip>
          <a:srcRect b="0" l="0" r="0" t="0"/>
          <a:stretch/>
        </p:blipFill>
        <p:spPr>
          <a:xfrm>
            <a:off x="2327375" y="2813588"/>
            <a:ext cx="297825" cy="2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g2242ed07662_0_217"/>
          <p:cNvSpPr txBox="1"/>
          <p:nvPr/>
        </p:nvSpPr>
        <p:spPr>
          <a:xfrm>
            <a:off x="679500" y="708800"/>
            <a:ext cx="427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t/>
            </a:r>
            <a:endParaRPr b="1" sz="1600">
              <a:latin typeface="Archivo"/>
              <a:ea typeface="Archivo"/>
              <a:cs typeface="Archivo"/>
              <a:sym typeface="Archivo"/>
            </a:endParaRPr>
          </a:p>
        </p:txBody>
      </p:sp>
      <p:cxnSp>
        <p:nvCxnSpPr>
          <p:cNvPr id="402" name="Google Shape;402;g2242ed07662_0_217"/>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403" name="Google Shape;403;g2242ed07662_0_217"/>
          <p:cNvGrpSpPr/>
          <p:nvPr/>
        </p:nvGrpSpPr>
        <p:grpSpPr>
          <a:xfrm>
            <a:off x="555362" y="631437"/>
            <a:ext cx="700421" cy="692039"/>
            <a:chOff x="0" y="0"/>
            <a:chExt cx="1867789" cy="1845437"/>
          </a:xfrm>
        </p:grpSpPr>
        <p:sp>
          <p:nvSpPr>
            <p:cNvPr id="404" name="Google Shape;404;g2242ed07662_0_217"/>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405" name="Google Shape;405;g2242ed07662_0_217"/>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6" name="Google Shape;406;g2242ed07662_0_217"/>
          <p:cNvPicPr preferRelativeResize="0"/>
          <p:nvPr/>
        </p:nvPicPr>
        <p:blipFill>
          <a:blip r:embed="rId4">
            <a:alphaModFix/>
          </a:blip>
          <a:stretch>
            <a:fillRect/>
          </a:stretch>
        </p:blipFill>
        <p:spPr>
          <a:xfrm>
            <a:off x="610437" y="682325"/>
            <a:ext cx="590250" cy="590250"/>
          </a:xfrm>
          <a:prstGeom prst="rect">
            <a:avLst/>
          </a:prstGeom>
          <a:noFill/>
          <a:ln>
            <a:noFill/>
          </a:ln>
        </p:spPr>
      </p:pic>
      <p:sp>
        <p:nvSpPr>
          <p:cNvPr id="407" name="Google Shape;407;g2242ed07662_0_217"/>
          <p:cNvSpPr txBox="1"/>
          <p:nvPr/>
        </p:nvSpPr>
        <p:spPr>
          <a:xfrm>
            <a:off x="1369202" y="784675"/>
            <a:ext cx="4297800" cy="538800"/>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lang="es" sz="3500">
                <a:latin typeface="Archivo"/>
                <a:ea typeface="Archivo"/>
                <a:cs typeface="Archivo"/>
                <a:sym typeface="Archivo"/>
              </a:rPr>
              <a:t>Proto persona</a:t>
            </a:r>
            <a:endParaRPr b="1" sz="3500">
              <a:latin typeface="Archivo"/>
              <a:ea typeface="Archivo"/>
              <a:cs typeface="Archivo"/>
              <a:sym typeface="Archivo"/>
            </a:endParaRPr>
          </a:p>
        </p:txBody>
      </p:sp>
      <p:sp>
        <p:nvSpPr>
          <p:cNvPr id="408" name="Google Shape;408;g2242ed07662_0_217"/>
          <p:cNvSpPr txBox="1"/>
          <p:nvPr/>
        </p:nvSpPr>
        <p:spPr>
          <a:xfrm>
            <a:off x="610425" y="1737600"/>
            <a:ext cx="5004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Archivo"/>
                <a:ea typeface="Archivo"/>
                <a:cs typeface="Archivo"/>
                <a:sym typeface="Archivo"/>
              </a:rPr>
              <a:t>Un prototipo de  persona es una</a:t>
            </a:r>
            <a:r>
              <a:rPr b="1" lang="es">
                <a:solidFill>
                  <a:schemeClr val="dk1"/>
                </a:solidFill>
                <a:latin typeface="Archivo"/>
                <a:ea typeface="Archivo"/>
                <a:cs typeface="Archivo"/>
                <a:sym typeface="Archivo"/>
              </a:rPr>
              <a:t> representación ficticia de un usuario</a:t>
            </a:r>
            <a:r>
              <a:rPr lang="es">
                <a:solidFill>
                  <a:schemeClr val="dk1"/>
                </a:solidFill>
                <a:latin typeface="Archivo"/>
                <a:ea typeface="Archivo"/>
                <a:cs typeface="Archivo"/>
                <a:sym typeface="Archivo"/>
              </a:rPr>
              <a:t> ideal para un producto, creada a partir de datos derivados de investigaciones y la observación de su comportamiento. Ayuda a comprender sus carencias, intereses y deseos para mejorar su experiencia.</a:t>
            </a:r>
            <a:endParaRPr sz="1800">
              <a:latin typeface="Archivo"/>
              <a:ea typeface="Archivo"/>
              <a:cs typeface="Archivo"/>
              <a:sym typeface="Archivo"/>
            </a:endParaRPr>
          </a:p>
        </p:txBody>
      </p:sp>
      <p:sp>
        <p:nvSpPr>
          <p:cNvPr id="409" name="Google Shape;409;g2242ed07662_0_217"/>
          <p:cNvSpPr/>
          <p:nvPr/>
        </p:nvSpPr>
        <p:spPr>
          <a:xfrm>
            <a:off x="6615820" y="1659762"/>
            <a:ext cx="1554267" cy="163863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g2242ed07662_0_242"/>
          <p:cNvSpPr txBox="1"/>
          <p:nvPr/>
        </p:nvSpPr>
        <p:spPr>
          <a:xfrm>
            <a:off x="4902775" y="1113488"/>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Alineación de la Visión</a:t>
            </a:r>
            <a:r>
              <a:rPr lang="es">
                <a:solidFill>
                  <a:schemeClr val="dk1"/>
                </a:solidFill>
                <a:latin typeface="Archivo Narrow"/>
                <a:ea typeface="Archivo Narrow"/>
                <a:cs typeface="Archivo Narrow"/>
                <a:sym typeface="Archivo Narrow"/>
              </a:rPr>
              <a:t>: contribuye a alinear la visión en relación con el usuario final, proporcionando una herramienta clave para la aceptación del enfoque centrado en el usuario en el diseño.</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Eficiencia en Tiempo y Costo:</a:t>
            </a:r>
            <a:r>
              <a:rPr lang="es">
                <a:solidFill>
                  <a:schemeClr val="dk1"/>
                </a:solidFill>
                <a:latin typeface="Archivo Narrow"/>
                <a:ea typeface="Archivo Narrow"/>
                <a:cs typeface="Archivo Narrow"/>
                <a:sym typeface="Archivo Narrow"/>
              </a:rPr>
              <a:t> una de sus principales ventajas radica en la reducción del tiempo y los costos asociados con su creación.</a:t>
            </a:r>
            <a:br>
              <a:rPr lang="es">
                <a:solidFill>
                  <a:schemeClr val="dk1"/>
                </a:solidFill>
                <a:latin typeface="Archivo Narrow"/>
                <a:ea typeface="Archivo Narrow"/>
                <a:cs typeface="Archivo Narrow"/>
                <a:sym typeface="Archivo Narrow"/>
              </a:rPr>
            </a:br>
            <a:r>
              <a:rPr b="1" lang="es">
                <a:solidFill>
                  <a:schemeClr val="dk1"/>
                </a:solidFill>
                <a:latin typeface="Archivo Narrow"/>
                <a:ea typeface="Archivo Narrow"/>
                <a:cs typeface="Archivo Narrow"/>
                <a:sym typeface="Archivo Narrow"/>
              </a:rPr>
              <a:t>Facilita la Empatía</a:t>
            </a:r>
            <a:r>
              <a:rPr lang="es">
                <a:solidFill>
                  <a:schemeClr val="dk1"/>
                </a:solidFill>
                <a:latin typeface="Archivo Narrow"/>
                <a:ea typeface="Archivo Narrow"/>
                <a:cs typeface="Archivo Narrow"/>
                <a:sym typeface="Archivo Narrow"/>
              </a:rPr>
              <a:t>: las Proto Personas fomentan la empatía y ayudan a comprender de manera más cercana las necesidades de los usuarios finales.</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15" name="Google Shape;415;g2242ed07662_0_242"/>
          <p:cNvSpPr txBox="1"/>
          <p:nvPr/>
        </p:nvSpPr>
        <p:spPr>
          <a:xfrm>
            <a:off x="4928425" y="722250"/>
            <a:ext cx="39561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Ventajas de la Proto Persona</a:t>
            </a:r>
            <a:endParaRPr sz="1800">
              <a:latin typeface="Archivo Black"/>
              <a:ea typeface="Archivo Black"/>
              <a:cs typeface="Archivo Black"/>
              <a:sym typeface="Archivo Black"/>
            </a:endParaRPr>
          </a:p>
        </p:txBody>
      </p:sp>
      <p:pic>
        <p:nvPicPr>
          <p:cNvPr id="416" name="Google Shape;416;g2242ed07662_0_242"/>
          <p:cNvPicPr preferRelativeResize="0"/>
          <p:nvPr/>
        </p:nvPicPr>
        <p:blipFill rotWithShape="1">
          <a:blip r:embed="rId4">
            <a:alphaModFix/>
          </a:blip>
          <a:srcRect b="0" l="1230" r="-1230" t="0"/>
          <a:stretch/>
        </p:blipFill>
        <p:spPr>
          <a:xfrm>
            <a:off x="457650" y="1113500"/>
            <a:ext cx="4189800" cy="3158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pic>
        <p:nvPicPr>
          <p:cNvPr id="421" name="Google Shape;421;g2242ed07662_0_360"/>
          <p:cNvPicPr preferRelativeResize="0"/>
          <p:nvPr/>
        </p:nvPicPr>
        <p:blipFill rotWithShape="1">
          <a:blip r:embed="rId4">
            <a:alphaModFix/>
          </a:blip>
          <a:srcRect b="4734" l="0" r="0" t="4734"/>
          <a:stretch/>
        </p:blipFill>
        <p:spPr>
          <a:xfrm>
            <a:off x="382175" y="797150"/>
            <a:ext cx="4189822" cy="3793104"/>
          </a:xfrm>
          <a:prstGeom prst="rect">
            <a:avLst/>
          </a:prstGeom>
          <a:noFill/>
          <a:ln>
            <a:noFill/>
          </a:ln>
        </p:spPr>
      </p:pic>
      <p:sp>
        <p:nvSpPr>
          <p:cNvPr id="422" name="Google Shape;422;g2242ed07662_0_360"/>
          <p:cNvSpPr txBox="1"/>
          <p:nvPr/>
        </p:nvSpPr>
        <p:spPr>
          <a:xfrm>
            <a:off x="4872100" y="1284700"/>
            <a:ext cx="3876300" cy="2968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Realizá una investigación.</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Identificá patrones y tendencias.</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Creá un perfil demográfico.</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Identificá necesidades y objetivos.</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Creá el user persona.</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Validá tu proto persona y convertila en user persona.</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23" name="Google Shape;423;g2242ed07662_0_360"/>
          <p:cNvSpPr txBox="1"/>
          <p:nvPr/>
        </p:nvSpPr>
        <p:spPr>
          <a:xfrm>
            <a:off x="4928425" y="722250"/>
            <a:ext cx="39561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Cómo hacer una proto persona</a:t>
            </a:r>
            <a:endParaRPr sz="1800">
              <a:latin typeface="Archivo Black"/>
              <a:ea typeface="Archivo Black"/>
              <a:cs typeface="Archivo Black"/>
              <a:sym typeface="Archivo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g2242ed07662_0_354"/>
          <p:cNvSpPr txBox="1"/>
          <p:nvPr/>
        </p:nvSpPr>
        <p:spPr>
          <a:xfrm>
            <a:off x="596625" y="842000"/>
            <a:ext cx="40692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s" sz="1800">
                <a:solidFill>
                  <a:schemeClr val="dk1"/>
                </a:solidFill>
                <a:latin typeface="Archivo Black"/>
                <a:ea typeface="Archivo Black"/>
                <a:cs typeface="Archivo Black"/>
                <a:sym typeface="Archivo Black"/>
              </a:rPr>
              <a:t>Componentes de la ficha</a:t>
            </a:r>
            <a:endParaRPr b="0" i="0" sz="1800" u="none" cap="none" strike="noStrike">
              <a:solidFill>
                <a:srgbClr val="000000"/>
              </a:solidFill>
              <a:latin typeface="Archivo Black"/>
              <a:ea typeface="Archivo Black"/>
              <a:cs typeface="Archivo Black"/>
              <a:sym typeface="Archivo Black"/>
            </a:endParaRPr>
          </a:p>
        </p:txBody>
      </p:sp>
      <p:sp>
        <p:nvSpPr>
          <p:cNvPr id="429" name="Google Shape;429;g2242ed07662_0_354"/>
          <p:cNvSpPr txBox="1"/>
          <p:nvPr/>
        </p:nvSpPr>
        <p:spPr>
          <a:xfrm>
            <a:off x="502800" y="1330225"/>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Nombre, foto y antecedentes del persona</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br>
              <a:rPr lang="es">
                <a:solidFill>
                  <a:schemeClr val="dk1"/>
                </a:solidFill>
                <a:latin typeface="Archivo Narrow"/>
                <a:ea typeface="Archivo Narrow"/>
                <a:cs typeface="Archivo Narrow"/>
                <a:sym typeface="Archivo Narrow"/>
              </a:rPr>
            </a:br>
            <a:r>
              <a:rPr lang="es">
                <a:solidFill>
                  <a:schemeClr val="dk1"/>
                </a:solidFill>
                <a:latin typeface="Archivo Narrow"/>
                <a:ea typeface="Archivo Narrow"/>
                <a:cs typeface="Archivo Narrow"/>
                <a:sym typeface="Archivo Narrow"/>
              </a:rPr>
              <a:t>Cada proto persona debería tener un </a:t>
            </a:r>
            <a:r>
              <a:rPr b="1" lang="es">
                <a:solidFill>
                  <a:schemeClr val="dk1"/>
                </a:solidFill>
                <a:latin typeface="Archivo Narrow"/>
                <a:ea typeface="Archivo Narrow"/>
                <a:cs typeface="Archivo Narrow"/>
                <a:sym typeface="Archivo Narrow"/>
              </a:rPr>
              <a:t>nombre</a:t>
            </a:r>
            <a:r>
              <a:rPr lang="es">
                <a:solidFill>
                  <a:schemeClr val="dk1"/>
                </a:solidFill>
                <a:latin typeface="Archivo Narrow"/>
                <a:ea typeface="Archivo Narrow"/>
                <a:cs typeface="Archivo Narrow"/>
                <a:sym typeface="Archivo Narrow"/>
              </a:rPr>
              <a:t> que  represente el arquetipo de </a:t>
            </a:r>
            <a:r>
              <a:rPr b="1" lang="es">
                <a:solidFill>
                  <a:schemeClr val="dk1"/>
                </a:solidFill>
                <a:latin typeface="Archivo Narrow"/>
                <a:ea typeface="Archivo Narrow"/>
                <a:cs typeface="Archivo Narrow"/>
                <a:sym typeface="Archivo Narrow"/>
              </a:rPr>
              <a:t>usuario ficticio</a:t>
            </a:r>
            <a:r>
              <a:rPr lang="es">
                <a:solidFill>
                  <a:schemeClr val="dk1"/>
                </a:solidFill>
                <a:latin typeface="Archivo Narrow"/>
                <a:ea typeface="Archivo Narrow"/>
                <a:cs typeface="Archivo Narrow"/>
                <a:sym typeface="Archivo Narrow"/>
              </a:rPr>
              <a:t> y una </a:t>
            </a:r>
            <a:r>
              <a:rPr b="1" lang="es">
                <a:solidFill>
                  <a:schemeClr val="dk1"/>
                </a:solidFill>
                <a:latin typeface="Archivo Narrow"/>
                <a:ea typeface="Archivo Narrow"/>
                <a:cs typeface="Archivo Narrow"/>
                <a:sym typeface="Archivo Narrow"/>
              </a:rPr>
              <a:t>imagen</a:t>
            </a:r>
            <a:r>
              <a:rPr lang="es">
                <a:solidFill>
                  <a:schemeClr val="dk1"/>
                </a:solidFill>
                <a:latin typeface="Archivo Narrow"/>
                <a:ea typeface="Archivo Narrow"/>
                <a:cs typeface="Archivo Narrow"/>
                <a:sym typeface="Archivo Narrow"/>
              </a:rPr>
              <a:t> que lo represente visualmente. Además, proporcionar un breve relato o </a:t>
            </a:r>
            <a:r>
              <a:rPr b="1" lang="es">
                <a:solidFill>
                  <a:schemeClr val="dk1"/>
                </a:solidFill>
                <a:latin typeface="Archivo Narrow"/>
                <a:ea typeface="Archivo Narrow"/>
                <a:cs typeface="Archivo Narrow"/>
                <a:sym typeface="Archivo Narrow"/>
              </a:rPr>
              <a:t>contexto </a:t>
            </a:r>
            <a:r>
              <a:rPr lang="es">
                <a:solidFill>
                  <a:schemeClr val="dk1"/>
                </a:solidFill>
                <a:latin typeface="Archivo Narrow"/>
                <a:ea typeface="Archivo Narrow"/>
                <a:cs typeface="Archivo Narrow"/>
                <a:sym typeface="Archivo Narrow"/>
              </a:rPr>
              <a:t>para sumar profundidad y realismo a su representación, facilitando que los equipos se relacionen y empaticen con ellos</a:t>
            </a:r>
            <a:endParaRPr>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pic>
        <p:nvPicPr>
          <p:cNvPr id="430" name="Google Shape;430;g2242ed07662_0_354"/>
          <p:cNvPicPr preferRelativeResize="0"/>
          <p:nvPr/>
        </p:nvPicPr>
        <p:blipFill rotWithShape="1">
          <a:blip r:embed="rId4">
            <a:alphaModFix/>
          </a:blip>
          <a:srcRect b="-5432" l="7067" r="7058" t="-5444"/>
          <a:stretch/>
        </p:blipFill>
        <p:spPr>
          <a:xfrm>
            <a:off x="4452650" y="605575"/>
            <a:ext cx="4189825" cy="37931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g2242ed07662_0_256"/>
          <p:cNvSpPr txBox="1"/>
          <p:nvPr/>
        </p:nvSpPr>
        <p:spPr>
          <a:xfrm>
            <a:off x="502800" y="1330225"/>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Demografía y psicografía</a:t>
            </a:r>
            <a:br>
              <a:rPr b="1" lang="es">
                <a:solidFill>
                  <a:schemeClr val="dk1"/>
                </a:solidFill>
                <a:latin typeface="Archivo Narrow"/>
                <a:ea typeface="Archivo Narrow"/>
                <a:cs typeface="Archivo Narrow"/>
                <a:sym typeface="Archivo Narrow"/>
              </a:rPr>
            </a:b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El proto persona deben incluir información demográfica, como </a:t>
            </a:r>
            <a:r>
              <a:rPr b="1" lang="es">
                <a:solidFill>
                  <a:schemeClr val="dk1"/>
                </a:solidFill>
                <a:latin typeface="Archivo Narrow"/>
                <a:ea typeface="Archivo Narrow"/>
                <a:cs typeface="Archivo Narrow"/>
                <a:sym typeface="Archivo Narrow"/>
              </a:rPr>
              <a:t>edad, género, nivel de ingresos y educación</a:t>
            </a:r>
            <a:r>
              <a:rPr lang="es">
                <a:solidFill>
                  <a:schemeClr val="dk1"/>
                </a:solidFill>
                <a:latin typeface="Archivo Narrow"/>
                <a:ea typeface="Archivo Narrow"/>
                <a:cs typeface="Archivo Narrow"/>
                <a:sym typeface="Archivo Narrow"/>
              </a:rPr>
              <a:t>. Los detalles psicográficos, como </a:t>
            </a:r>
            <a:r>
              <a:rPr b="1" lang="es">
                <a:solidFill>
                  <a:schemeClr val="dk1"/>
                </a:solidFill>
                <a:latin typeface="Archivo Narrow"/>
                <a:ea typeface="Archivo Narrow"/>
                <a:cs typeface="Archivo Narrow"/>
                <a:sym typeface="Archivo Narrow"/>
              </a:rPr>
              <a:t>actitudes, intereses, valores y elecciones de estilo de vida</a:t>
            </a:r>
            <a:r>
              <a:rPr lang="es">
                <a:solidFill>
                  <a:schemeClr val="dk1"/>
                </a:solidFill>
                <a:latin typeface="Archivo Narrow"/>
                <a:ea typeface="Archivo Narrow"/>
                <a:cs typeface="Archivo Narrow"/>
                <a:sym typeface="Archivo Narrow"/>
              </a:rPr>
              <a:t>, son igualmente importantes para entender las motivaciones y preferencias que guían el comportamiento del usuario.</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36" name="Google Shape;436;g2242ed07662_0_256"/>
          <p:cNvSpPr txBox="1"/>
          <p:nvPr/>
        </p:nvSpPr>
        <p:spPr>
          <a:xfrm>
            <a:off x="596625" y="824975"/>
            <a:ext cx="40692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s" sz="1800">
                <a:solidFill>
                  <a:schemeClr val="dk1"/>
                </a:solidFill>
                <a:latin typeface="Archivo Black"/>
                <a:ea typeface="Archivo Black"/>
                <a:cs typeface="Archivo Black"/>
                <a:sym typeface="Archivo Black"/>
              </a:rPr>
              <a:t>Componentes de la ficha</a:t>
            </a:r>
            <a:endParaRPr b="0" i="0" sz="1800" u="none" cap="none" strike="noStrike">
              <a:solidFill>
                <a:srgbClr val="000000"/>
              </a:solidFill>
              <a:latin typeface="Archivo Black"/>
              <a:ea typeface="Archivo Black"/>
              <a:cs typeface="Archivo Black"/>
              <a:sym typeface="Archivo Black"/>
            </a:endParaRPr>
          </a:p>
        </p:txBody>
      </p:sp>
      <p:pic>
        <p:nvPicPr>
          <p:cNvPr id="437" name="Google Shape;437;g2242ed07662_0_256"/>
          <p:cNvPicPr preferRelativeResize="0"/>
          <p:nvPr/>
        </p:nvPicPr>
        <p:blipFill rotWithShape="1">
          <a:blip r:embed="rId4">
            <a:alphaModFix/>
          </a:blip>
          <a:srcRect b="4734" l="0" r="0" t="4734"/>
          <a:stretch/>
        </p:blipFill>
        <p:spPr>
          <a:xfrm>
            <a:off x="4631150" y="404750"/>
            <a:ext cx="4189824" cy="37931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g2242ed07662_0_333"/>
          <p:cNvSpPr txBox="1"/>
          <p:nvPr/>
        </p:nvSpPr>
        <p:spPr>
          <a:xfrm>
            <a:off x="502800" y="1352975"/>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Objetivos y motivaciones</a:t>
            </a:r>
            <a:br>
              <a:rPr b="1" lang="es">
                <a:solidFill>
                  <a:schemeClr val="dk1"/>
                </a:solidFill>
                <a:latin typeface="Archivo Narrow"/>
                <a:ea typeface="Archivo Narrow"/>
                <a:cs typeface="Archivo Narrow"/>
                <a:sym typeface="Archivo Narrow"/>
              </a:rPr>
            </a:b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Articular los objetivos y motivaciones principales del segmento de usuario representado, proporcionando </a:t>
            </a:r>
            <a:r>
              <a:rPr b="1" lang="es">
                <a:solidFill>
                  <a:schemeClr val="dk1"/>
                </a:solidFill>
                <a:latin typeface="Archivo Narrow"/>
                <a:ea typeface="Archivo Narrow"/>
                <a:cs typeface="Archivo Narrow"/>
                <a:sym typeface="Archivo Narrow"/>
              </a:rPr>
              <a:t>percepciones sobre lo que desean lograr  la proto persona  con el producto o servicio</a:t>
            </a:r>
            <a:r>
              <a:rPr lang="es">
                <a:solidFill>
                  <a:schemeClr val="dk1"/>
                </a:solidFill>
                <a:latin typeface="Archivo Narrow"/>
                <a:ea typeface="Archivo Narrow"/>
                <a:cs typeface="Archivo Narrow"/>
                <a:sym typeface="Archivo Narrow"/>
              </a:rPr>
              <a:t>.</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43" name="Google Shape;443;g2242ed07662_0_333"/>
          <p:cNvSpPr txBox="1"/>
          <p:nvPr/>
        </p:nvSpPr>
        <p:spPr>
          <a:xfrm>
            <a:off x="561950" y="859100"/>
            <a:ext cx="40692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s" sz="1800">
                <a:solidFill>
                  <a:schemeClr val="dk1"/>
                </a:solidFill>
                <a:latin typeface="Archivo Black"/>
                <a:ea typeface="Archivo Black"/>
                <a:cs typeface="Archivo Black"/>
                <a:sym typeface="Archivo Black"/>
              </a:rPr>
              <a:t>Componentes de la ficha</a:t>
            </a:r>
            <a:endParaRPr b="0" i="0" sz="1800" u="none" cap="none" strike="noStrike">
              <a:solidFill>
                <a:srgbClr val="000000"/>
              </a:solidFill>
              <a:latin typeface="Archivo Black"/>
              <a:ea typeface="Archivo Black"/>
              <a:cs typeface="Archivo Black"/>
              <a:sym typeface="Archivo Black"/>
            </a:endParaRPr>
          </a:p>
        </p:txBody>
      </p:sp>
      <p:pic>
        <p:nvPicPr>
          <p:cNvPr id="444" name="Google Shape;444;g2242ed07662_0_333"/>
          <p:cNvPicPr preferRelativeResize="0"/>
          <p:nvPr/>
        </p:nvPicPr>
        <p:blipFill rotWithShape="1">
          <a:blip r:embed="rId4">
            <a:alphaModFix/>
          </a:blip>
          <a:srcRect b="4734" l="0" r="0" t="4734"/>
          <a:stretch/>
        </p:blipFill>
        <p:spPr>
          <a:xfrm>
            <a:off x="4631150" y="404750"/>
            <a:ext cx="4189824" cy="37931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g2242ed07662_0_340"/>
          <p:cNvSpPr txBox="1"/>
          <p:nvPr/>
        </p:nvSpPr>
        <p:spPr>
          <a:xfrm>
            <a:off x="502800" y="1288150"/>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Necesidades y puntos problemáticos</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br>
              <a:rPr b="1" lang="es">
                <a:solidFill>
                  <a:schemeClr val="dk1"/>
                </a:solidFill>
                <a:latin typeface="Archivo Narrow"/>
                <a:ea typeface="Archivo Narrow"/>
                <a:cs typeface="Archivo Narrow"/>
                <a:sym typeface="Archivo Narrow"/>
              </a:rPr>
            </a:br>
            <a:r>
              <a:rPr b="1" lang="es">
                <a:solidFill>
                  <a:schemeClr val="dk1"/>
                </a:solidFill>
                <a:latin typeface="Archivo Narrow"/>
                <a:ea typeface="Archivo Narrow"/>
                <a:cs typeface="Archivo Narrow"/>
                <a:sym typeface="Archivo Narrow"/>
              </a:rPr>
              <a:t>Identificar que experimenta el segmento de usuario representado</a:t>
            </a:r>
            <a:r>
              <a:rPr lang="es">
                <a:solidFill>
                  <a:schemeClr val="dk1"/>
                </a:solidFill>
                <a:latin typeface="Archivo Narrow"/>
                <a:ea typeface="Archivo Narrow"/>
                <a:cs typeface="Archivo Narrow"/>
                <a:sym typeface="Archivo Narrow"/>
              </a:rPr>
              <a:t>, permitiendo a las desarrollar soluciones que alivien estos problemas.</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50" name="Google Shape;450;g2242ed07662_0_340"/>
          <p:cNvSpPr txBox="1"/>
          <p:nvPr/>
        </p:nvSpPr>
        <p:spPr>
          <a:xfrm>
            <a:off x="605150" y="850550"/>
            <a:ext cx="40692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s" sz="1800">
                <a:solidFill>
                  <a:schemeClr val="dk1"/>
                </a:solidFill>
                <a:latin typeface="Archivo Black"/>
                <a:ea typeface="Archivo Black"/>
                <a:cs typeface="Archivo Black"/>
                <a:sym typeface="Archivo Black"/>
              </a:rPr>
              <a:t>Componentes de la ficha</a:t>
            </a:r>
            <a:endParaRPr b="0" i="0" sz="1800" u="none" cap="none" strike="noStrike">
              <a:solidFill>
                <a:srgbClr val="000000"/>
              </a:solidFill>
              <a:latin typeface="Archivo Black"/>
              <a:ea typeface="Archivo Black"/>
              <a:cs typeface="Archivo Black"/>
              <a:sym typeface="Archivo Black"/>
            </a:endParaRPr>
          </a:p>
        </p:txBody>
      </p:sp>
      <p:pic>
        <p:nvPicPr>
          <p:cNvPr id="451" name="Google Shape;451;g2242ed07662_0_340"/>
          <p:cNvPicPr preferRelativeResize="0"/>
          <p:nvPr/>
        </p:nvPicPr>
        <p:blipFill rotWithShape="1">
          <a:blip r:embed="rId4">
            <a:alphaModFix/>
          </a:blip>
          <a:srcRect b="4734" l="0" r="0" t="4734"/>
          <a:stretch/>
        </p:blipFill>
        <p:spPr>
          <a:xfrm>
            <a:off x="4631150" y="404750"/>
            <a:ext cx="4189824" cy="37931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g2242ed07662_0_367"/>
          <p:cNvSpPr txBox="1"/>
          <p:nvPr/>
        </p:nvSpPr>
        <p:spPr>
          <a:xfrm>
            <a:off x="710125" y="1322275"/>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La proto persona se </a:t>
            </a:r>
            <a:r>
              <a:rPr lang="es">
                <a:solidFill>
                  <a:schemeClr val="dk1"/>
                </a:solidFill>
                <a:latin typeface="Archivo Narrow"/>
                <a:ea typeface="Archivo Narrow"/>
                <a:cs typeface="Archivo Narrow"/>
                <a:sym typeface="Archivo Narrow"/>
              </a:rPr>
              <a:t>validará</a:t>
            </a:r>
            <a:r>
              <a:rPr lang="es">
                <a:solidFill>
                  <a:schemeClr val="dk1"/>
                </a:solidFill>
                <a:latin typeface="Archivo Narrow"/>
                <a:ea typeface="Archivo Narrow"/>
                <a:cs typeface="Archivo Narrow"/>
                <a:sym typeface="Archivo Narrow"/>
              </a:rPr>
              <a:t> y se transformará en </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user persona</a:t>
            </a:r>
            <a:r>
              <a:rPr lang="es">
                <a:solidFill>
                  <a:schemeClr val="dk1"/>
                </a:solidFill>
                <a:latin typeface="Archivo Narrow"/>
                <a:ea typeface="Archivo Narrow"/>
                <a:cs typeface="Archivo Narrow"/>
                <a:sym typeface="Archivo Narrow"/>
              </a:rPr>
              <a:t> definitiva tras la realización de las entrevistas </a:t>
            </a:r>
            <a:r>
              <a:rPr lang="es">
                <a:solidFill>
                  <a:schemeClr val="dk1"/>
                </a:solidFill>
                <a:latin typeface="Archivo Narrow"/>
                <a:ea typeface="Archivo Narrow"/>
                <a:cs typeface="Archivo Narrow"/>
                <a:sym typeface="Archivo Narrow"/>
              </a:rPr>
              <a:t>pertenecientes a la investigación cuantitativa  </a:t>
            </a:r>
            <a:r>
              <a:rPr lang="es">
                <a:solidFill>
                  <a:schemeClr val="dk1"/>
                </a:solidFill>
                <a:latin typeface="Archivo Narrow"/>
                <a:ea typeface="Archivo Narrow"/>
                <a:cs typeface="Archivo Narrow"/>
                <a:sym typeface="Archivo Narrow"/>
              </a:rPr>
              <a:t>y encuestas </a:t>
            </a:r>
            <a:r>
              <a:rPr lang="es">
                <a:solidFill>
                  <a:schemeClr val="dk1"/>
                </a:solidFill>
                <a:latin typeface="Archivo Narrow"/>
                <a:ea typeface="Archivo Narrow"/>
                <a:cs typeface="Archivo Narrow"/>
                <a:sym typeface="Archivo Narrow"/>
              </a:rPr>
              <a:t>pertenecientes a la investigación cuantitativa.</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457" name="Google Shape;457;g2242ed07662_0_367"/>
          <p:cNvSpPr txBox="1"/>
          <p:nvPr/>
        </p:nvSpPr>
        <p:spPr>
          <a:xfrm>
            <a:off x="818400" y="799375"/>
            <a:ext cx="4069200" cy="277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s" sz="1800">
                <a:solidFill>
                  <a:schemeClr val="dk1"/>
                </a:solidFill>
                <a:latin typeface="Archivo Black"/>
                <a:ea typeface="Archivo Black"/>
                <a:cs typeface="Archivo Black"/>
                <a:sym typeface="Archivo Black"/>
              </a:rPr>
              <a:t>De proto a user</a:t>
            </a:r>
            <a:endParaRPr b="0" i="0" sz="1800" u="none" cap="none" strike="noStrike">
              <a:solidFill>
                <a:srgbClr val="000000"/>
              </a:solidFill>
              <a:latin typeface="Archivo Black"/>
              <a:ea typeface="Archivo Black"/>
              <a:cs typeface="Archivo Black"/>
              <a:sym typeface="Archivo Black"/>
            </a:endParaRPr>
          </a:p>
        </p:txBody>
      </p:sp>
      <p:pic>
        <p:nvPicPr>
          <p:cNvPr id="458" name="Google Shape;458;g2242ed07662_0_367"/>
          <p:cNvPicPr preferRelativeResize="0"/>
          <p:nvPr/>
        </p:nvPicPr>
        <p:blipFill rotWithShape="1">
          <a:blip r:embed="rId4">
            <a:alphaModFix/>
          </a:blip>
          <a:srcRect b="4734" l="0" r="0" t="4734"/>
          <a:stretch/>
        </p:blipFill>
        <p:spPr>
          <a:xfrm>
            <a:off x="4631150" y="404750"/>
            <a:ext cx="4189824" cy="3793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g22429979770_0_51"/>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22429979770_0_51"/>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s" sz="3500">
                <a:solidFill>
                  <a:srgbClr val="434343"/>
                </a:solidFill>
                <a:latin typeface="Archivo Narrow"/>
                <a:ea typeface="Archivo Narrow"/>
                <a:cs typeface="Archivo Narrow"/>
                <a:sym typeface="Archivo Narrow"/>
              </a:rPr>
              <a:t>Ejemplos de Fichas de Protopersona</a:t>
            </a:r>
            <a:endParaRPr b="1" i="0" sz="3500" u="none" cap="none" strike="noStrike">
              <a:solidFill>
                <a:srgbClr val="434343"/>
              </a:solidFill>
              <a:latin typeface="Archivo Narrow"/>
              <a:ea typeface="Archivo Narrow"/>
              <a:cs typeface="Archivo Narrow"/>
              <a:sym typeface="Archivo Narrow"/>
            </a:endParaRPr>
          </a:p>
        </p:txBody>
      </p:sp>
      <p:sp>
        <p:nvSpPr>
          <p:cNvPr id="465" name="Google Shape;465;g22429979770_0_51"/>
          <p:cNvSpPr txBox="1"/>
          <p:nvPr/>
        </p:nvSpPr>
        <p:spPr>
          <a:xfrm>
            <a:off x="1465425" y="2468600"/>
            <a:ext cx="6505800" cy="9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rgbClr val="595959"/>
                </a:solidFill>
                <a:latin typeface="Archivo"/>
                <a:ea typeface="Archivo"/>
                <a:cs typeface="Archivo"/>
                <a:sym typeface="Archivo"/>
              </a:rPr>
              <a:t>Personalizados y ajustados en función del caso de estudio y el estilo de presentación</a:t>
            </a:r>
            <a:endParaRPr sz="1300">
              <a:solidFill>
                <a:srgbClr val="595959"/>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pic>
        <p:nvPicPr>
          <p:cNvPr id="470" name="Google Shape;470;g22429979770_0_207"/>
          <p:cNvPicPr preferRelativeResize="0"/>
          <p:nvPr/>
        </p:nvPicPr>
        <p:blipFill>
          <a:blip r:embed="rId3">
            <a:alphaModFix/>
          </a:blip>
          <a:stretch>
            <a:fillRect/>
          </a:stretch>
        </p:blipFill>
        <p:spPr>
          <a:xfrm flipH="1" rot="-8099935">
            <a:off x="1431369" y="1160047"/>
            <a:ext cx="714818" cy="930777"/>
          </a:xfrm>
          <a:prstGeom prst="rect">
            <a:avLst/>
          </a:prstGeom>
          <a:noFill/>
          <a:ln>
            <a:noFill/>
          </a:ln>
        </p:spPr>
      </p:pic>
      <p:sp>
        <p:nvSpPr>
          <p:cNvPr id="471" name="Google Shape;471;g22429979770_0_207"/>
          <p:cNvSpPr txBox="1"/>
          <p:nvPr/>
        </p:nvSpPr>
        <p:spPr>
          <a:xfrm>
            <a:off x="2844675" y="97700"/>
            <a:ext cx="601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1" lang="es" sz="1200" u="none" cap="none" strike="noStrike">
                <a:solidFill>
                  <a:srgbClr val="F8C823"/>
                </a:solidFill>
                <a:latin typeface="Roboto Medium"/>
                <a:ea typeface="Roboto Medium"/>
                <a:cs typeface="Roboto Medium"/>
                <a:sym typeface="Roboto Medium"/>
              </a:rPr>
              <a:t>“</a:t>
            </a:r>
            <a:r>
              <a:rPr i="1" lang="es">
                <a:solidFill>
                  <a:srgbClr val="F8C823"/>
                </a:solidFill>
                <a:latin typeface="Roboto Medium"/>
                <a:ea typeface="Roboto Medium"/>
                <a:cs typeface="Roboto Medium"/>
                <a:sym typeface="Roboto Medium"/>
              </a:rPr>
              <a:t>Descubre el mundo, descubre tu interior</a:t>
            </a:r>
            <a:r>
              <a:rPr i="1" lang="es" sz="1200" u="none" cap="none" strike="noStrike">
                <a:solidFill>
                  <a:srgbClr val="F8C823"/>
                </a:solidFill>
                <a:latin typeface="Roboto Medium"/>
                <a:ea typeface="Roboto Medium"/>
                <a:cs typeface="Roboto Medium"/>
                <a:sym typeface="Roboto Medium"/>
              </a:rPr>
              <a:t>” </a:t>
            </a:r>
            <a:endParaRPr i="1" sz="1200" u="none" cap="none" strike="noStrike">
              <a:solidFill>
                <a:srgbClr val="F8C823"/>
              </a:solidFill>
              <a:latin typeface="Roboto Medium"/>
              <a:ea typeface="Roboto Medium"/>
              <a:cs typeface="Roboto Medium"/>
              <a:sym typeface="Roboto Medium"/>
            </a:endParaRPr>
          </a:p>
        </p:txBody>
      </p:sp>
      <p:sp>
        <p:nvSpPr>
          <p:cNvPr id="472" name="Google Shape;472;g22429979770_0_207"/>
          <p:cNvSpPr txBox="1"/>
          <p:nvPr/>
        </p:nvSpPr>
        <p:spPr>
          <a:xfrm>
            <a:off x="459764" y="2316815"/>
            <a:ext cx="18321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Edad:</a:t>
            </a:r>
            <a:r>
              <a:rPr b="1" i="0" lang="es" sz="1000" u="none" cap="none" strike="noStrike">
                <a:solidFill>
                  <a:srgbClr val="434343"/>
                </a:solidFill>
                <a:latin typeface="Montserrat"/>
                <a:ea typeface="Montserrat"/>
                <a:cs typeface="Montserrat"/>
                <a:sym typeface="Montserrat"/>
              </a:rPr>
              <a:t> </a:t>
            </a:r>
            <a:r>
              <a:rPr i="0" lang="es" sz="1000" u="none" cap="none" strike="noStrike">
                <a:solidFill>
                  <a:srgbClr val="434343"/>
                </a:solidFill>
                <a:latin typeface="Roboto Light"/>
                <a:ea typeface="Roboto Light"/>
                <a:cs typeface="Roboto Light"/>
                <a:sym typeface="Roboto Light"/>
              </a:rPr>
              <a:t>2</a:t>
            </a:r>
            <a:r>
              <a:rPr lang="es" sz="1000">
                <a:solidFill>
                  <a:srgbClr val="434343"/>
                </a:solidFill>
                <a:latin typeface="Roboto Light"/>
                <a:ea typeface="Roboto Light"/>
                <a:cs typeface="Roboto Light"/>
                <a:sym typeface="Roboto Light"/>
              </a:rPr>
              <a:t>5</a:t>
            </a:r>
            <a:r>
              <a:rPr i="0" lang="es" sz="1000" u="none" cap="none" strike="noStrike">
                <a:solidFill>
                  <a:srgbClr val="434343"/>
                </a:solidFill>
                <a:latin typeface="Roboto Light"/>
                <a:ea typeface="Roboto Light"/>
                <a:cs typeface="Roboto Light"/>
                <a:sym typeface="Roboto Light"/>
              </a:rPr>
              <a:t> años</a:t>
            </a:r>
            <a:endParaRPr sz="1000">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lang="es" sz="1000">
                <a:solidFill>
                  <a:srgbClr val="434343"/>
                </a:solidFill>
                <a:latin typeface="Roboto Medium"/>
                <a:ea typeface="Roboto Medium"/>
                <a:cs typeface="Roboto Medium"/>
                <a:sym typeface="Roboto Medium"/>
              </a:rPr>
              <a:t>Género:</a:t>
            </a:r>
            <a:r>
              <a:rPr i="0" lang="es" sz="1000" u="none" cap="none" strike="noStrike">
                <a:solidFill>
                  <a:srgbClr val="434343"/>
                </a:solidFill>
                <a:latin typeface="Roboto Light"/>
                <a:ea typeface="Roboto Light"/>
                <a:cs typeface="Roboto Light"/>
                <a:sym typeface="Roboto Light"/>
              </a:rPr>
              <a:t> </a:t>
            </a:r>
            <a:r>
              <a:rPr lang="es" sz="1000">
                <a:solidFill>
                  <a:srgbClr val="434343"/>
                </a:solidFill>
                <a:latin typeface="Roboto Light"/>
                <a:ea typeface="Roboto Light"/>
                <a:cs typeface="Roboto Light"/>
                <a:sym typeface="Roboto Light"/>
              </a:rPr>
              <a:t>Femenino</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Ubicación:</a:t>
            </a:r>
            <a:r>
              <a:rPr b="1" i="0" lang="es" sz="1000" u="none" cap="none" strike="noStrike">
                <a:solidFill>
                  <a:srgbClr val="434343"/>
                </a:solidFill>
                <a:latin typeface="Roboto"/>
                <a:ea typeface="Roboto"/>
                <a:cs typeface="Roboto"/>
                <a:sym typeface="Roboto"/>
              </a:rPr>
              <a:t> </a:t>
            </a:r>
            <a:r>
              <a:rPr lang="es" sz="1000">
                <a:solidFill>
                  <a:srgbClr val="434343"/>
                </a:solidFill>
                <a:latin typeface="Roboto Light"/>
                <a:ea typeface="Roboto Light"/>
                <a:cs typeface="Roboto Light"/>
                <a:sym typeface="Roboto Light"/>
              </a:rPr>
              <a:t>Avellaneda, GBA</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lang="es" sz="1000">
                <a:solidFill>
                  <a:srgbClr val="434343"/>
                </a:solidFill>
                <a:latin typeface="Roboto Medium"/>
                <a:ea typeface="Roboto Medium"/>
                <a:cs typeface="Roboto Medium"/>
                <a:sym typeface="Roboto Medium"/>
              </a:rPr>
              <a:t>Estado civil:</a:t>
            </a:r>
            <a:r>
              <a:rPr b="1" lang="es" sz="1000">
                <a:solidFill>
                  <a:srgbClr val="434343"/>
                </a:solidFill>
                <a:latin typeface="Roboto"/>
                <a:ea typeface="Roboto"/>
                <a:cs typeface="Roboto"/>
                <a:sym typeface="Roboto"/>
              </a:rPr>
              <a:t> </a:t>
            </a:r>
            <a:r>
              <a:rPr lang="es" sz="1000">
                <a:solidFill>
                  <a:srgbClr val="434343"/>
                </a:solidFill>
                <a:latin typeface="Roboto Light"/>
                <a:ea typeface="Roboto Light"/>
                <a:cs typeface="Roboto Light"/>
                <a:sym typeface="Roboto Light"/>
              </a:rPr>
              <a:t>Soltera</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Ocupación:</a:t>
            </a:r>
            <a:r>
              <a:rPr b="1" i="0" lang="es" sz="1000" u="none" cap="none" strike="noStrike">
                <a:solidFill>
                  <a:srgbClr val="434343"/>
                </a:solidFill>
                <a:latin typeface="Roboto"/>
                <a:ea typeface="Roboto"/>
                <a:cs typeface="Roboto"/>
                <a:sym typeface="Roboto"/>
              </a:rPr>
              <a:t> </a:t>
            </a:r>
            <a:r>
              <a:rPr i="0" lang="es" sz="1000" u="none" cap="none" strike="noStrike">
                <a:solidFill>
                  <a:srgbClr val="434343"/>
                </a:solidFill>
                <a:latin typeface="Roboto Light"/>
                <a:ea typeface="Roboto Light"/>
                <a:cs typeface="Roboto Light"/>
                <a:sym typeface="Roboto Light"/>
              </a:rPr>
              <a:t>Tatuadora</a:t>
            </a:r>
            <a:r>
              <a:rPr i="0" lang="es" sz="1100" u="none" cap="none" strike="noStrike">
                <a:solidFill>
                  <a:srgbClr val="434343"/>
                </a:solidFill>
                <a:latin typeface="Roboto Light"/>
                <a:ea typeface="Roboto Light"/>
                <a:cs typeface="Roboto Light"/>
                <a:sym typeface="Roboto Light"/>
              </a:rPr>
              <a:t> </a:t>
            </a:r>
            <a:endParaRPr i="0" sz="1100" u="none" cap="none" strike="noStrike">
              <a:solidFill>
                <a:srgbClr val="434343"/>
              </a:solidFill>
              <a:latin typeface="Roboto Light"/>
              <a:ea typeface="Roboto Light"/>
              <a:cs typeface="Roboto Light"/>
              <a:sym typeface="Roboto Light"/>
            </a:endParaRPr>
          </a:p>
        </p:txBody>
      </p:sp>
      <p:sp>
        <p:nvSpPr>
          <p:cNvPr id="473" name="Google Shape;473;g22429979770_0_207"/>
          <p:cNvSpPr/>
          <p:nvPr/>
        </p:nvSpPr>
        <p:spPr>
          <a:xfrm>
            <a:off x="2878750" y="2267250"/>
            <a:ext cx="2921100" cy="12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Objetivos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sz="1200">
              <a:latin typeface="Roboto Medium"/>
              <a:ea typeface="Roboto Medium"/>
              <a:cs typeface="Roboto Medium"/>
              <a:sym typeface="Roboto Medium"/>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Escuchar más música en vivo y conocer nuevos artistas. </a:t>
            </a:r>
            <a:endParaRPr sz="1000">
              <a:solidFill>
                <a:srgbClr val="434343"/>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No perderse ningún show de sus bandas favoritas </a:t>
            </a:r>
            <a:endParaRPr sz="1000">
              <a:solidFill>
                <a:srgbClr val="434343"/>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No depender de sus amigos o seguidores para enterarse sobre las novedades o propuestas</a:t>
            </a:r>
            <a:endParaRPr sz="1000">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b="0" i="0" sz="1100" u="none" cap="none" strike="noStrike">
              <a:solidFill>
                <a:schemeClr val="dk2"/>
              </a:solidFill>
              <a:latin typeface="Montserrat"/>
              <a:ea typeface="Montserrat"/>
              <a:cs typeface="Montserrat"/>
              <a:sym typeface="Montserrat"/>
            </a:endParaRPr>
          </a:p>
        </p:txBody>
      </p:sp>
      <p:sp>
        <p:nvSpPr>
          <p:cNvPr id="474" name="Google Shape;474;g22429979770_0_207"/>
          <p:cNvSpPr/>
          <p:nvPr/>
        </p:nvSpPr>
        <p:spPr>
          <a:xfrm>
            <a:off x="6137600" y="2207250"/>
            <a:ext cx="2800800" cy="150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Frustraciones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sz="1200">
              <a:latin typeface="Roboto Medium"/>
              <a:ea typeface="Roboto Medium"/>
              <a:cs typeface="Roboto Medium"/>
              <a:sym typeface="Roboto Medium"/>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highlight>
                  <a:schemeClr val="lt1"/>
                </a:highlight>
                <a:latin typeface="Roboto Light"/>
                <a:ea typeface="Roboto Light"/>
                <a:cs typeface="Roboto Light"/>
                <a:sym typeface="Roboto Light"/>
              </a:rPr>
              <a:t>Perderse el show de un artista y enterarse días después por historias de amigos o gente que sigue. </a:t>
            </a:r>
            <a:endParaRPr sz="1000">
              <a:solidFill>
                <a:srgbClr val="434343"/>
              </a:solidFill>
              <a:highlight>
                <a:schemeClr val="lt1"/>
              </a:highlight>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highlight>
                  <a:schemeClr val="lt1"/>
                </a:highlight>
                <a:latin typeface="Roboto Light"/>
                <a:ea typeface="Roboto Light"/>
                <a:cs typeface="Roboto Light"/>
                <a:sym typeface="Roboto Light"/>
              </a:rPr>
              <a:t>Dificultad de enterarse de movidas musicales en CABA, por no vivir en la ciudad </a:t>
            </a:r>
            <a:endParaRPr sz="1000">
              <a:solidFill>
                <a:srgbClr val="434343"/>
              </a:solidFill>
              <a:highlight>
                <a:schemeClr val="lt1"/>
              </a:highlight>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highlight>
                  <a:schemeClr val="lt1"/>
                </a:highlight>
                <a:latin typeface="Roboto Light"/>
                <a:ea typeface="Roboto Light"/>
                <a:cs typeface="Roboto Light"/>
                <a:sym typeface="Roboto Light"/>
              </a:rPr>
              <a:t>Estar escuchando siempre la misma playlist</a:t>
            </a:r>
            <a:endParaRPr sz="1000">
              <a:solidFill>
                <a:srgbClr val="434343"/>
              </a:solidFill>
              <a:highlight>
                <a:schemeClr val="lt1"/>
              </a:highlight>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Montserrat"/>
              <a:ea typeface="Montserrat"/>
              <a:cs typeface="Montserrat"/>
              <a:sym typeface="Montserrat"/>
            </a:endParaRPr>
          </a:p>
        </p:txBody>
      </p:sp>
      <p:sp>
        <p:nvSpPr>
          <p:cNvPr id="475" name="Google Shape;475;g22429979770_0_207"/>
          <p:cNvSpPr txBox="1"/>
          <p:nvPr/>
        </p:nvSpPr>
        <p:spPr>
          <a:xfrm>
            <a:off x="470375" y="1812125"/>
            <a:ext cx="122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s">
                <a:solidFill>
                  <a:srgbClr val="F8C823"/>
                </a:solidFill>
                <a:latin typeface="Roboto"/>
                <a:ea typeface="Roboto"/>
                <a:cs typeface="Roboto"/>
                <a:sym typeface="Roboto"/>
              </a:rPr>
              <a:t>VICTORIA </a:t>
            </a:r>
            <a:endParaRPr b="1">
              <a:solidFill>
                <a:srgbClr val="F8C82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lang="es">
                <a:solidFill>
                  <a:srgbClr val="F8C823"/>
                </a:solidFill>
                <a:latin typeface="Roboto"/>
                <a:ea typeface="Roboto"/>
                <a:cs typeface="Roboto"/>
                <a:sym typeface="Roboto"/>
              </a:rPr>
              <a:t>RODRIGUEZ</a:t>
            </a:r>
            <a:endParaRPr b="1" i="0" u="none" cap="none" strike="noStrike">
              <a:solidFill>
                <a:srgbClr val="F8C823"/>
              </a:solidFill>
              <a:latin typeface="Roboto"/>
              <a:ea typeface="Roboto"/>
              <a:cs typeface="Roboto"/>
              <a:sym typeface="Roboto"/>
            </a:endParaRPr>
          </a:p>
        </p:txBody>
      </p:sp>
      <p:sp>
        <p:nvSpPr>
          <p:cNvPr id="476" name="Google Shape;476;g22429979770_0_207"/>
          <p:cNvSpPr/>
          <p:nvPr/>
        </p:nvSpPr>
        <p:spPr>
          <a:xfrm>
            <a:off x="2878750" y="560825"/>
            <a:ext cx="6090000" cy="12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latin typeface="Roboto Medium"/>
                <a:ea typeface="Roboto Medium"/>
                <a:cs typeface="Roboto Medium"/>
                <a:sym typeface="Roboto Medium"/>
              </a:rPr>
              <a:t>Biografía</a:t>
            </a:r>
            <a:r>
              <a:rPr i="0" lang="es" sz="1200" u="none" cap="none" strike="noStrike">
                <a:latin typeface="Roboto Medium"/>
                <a:ea typeface="Roboto Medium"/>
                <a:cs typeface="Roboto Medium"/>
                <a:sym typeface="Roboto Medium"/>
              </a:rPr>
              <a:t> </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s" sz="1000">
                <a:solidFill>
                  <a:srgbClr val="434343"/>
                </a:solidFill>
                <a:latin typeface="Roboto Light"/>
                <a:ea typeface="Roboto Light"/>
                <a:cs typeface="Roboto Light"/>
                <a:sym typeface="Roboto Light"/>
              </a:rPr>
              <a:t>Victoria hace unos meses que trabaja en su nuevo estudio privado haciendo tatuajes de forma independiente. Actualmente vive con sus padres en zona sur, pero le encanta la movida porteña. Le gusta trabajar e inspirarse a través de la música, siendo esta su acompañante en su vida laboral. Si bien esta fascinada con la movida cultural de CABA no siempre llega a enterarse a tiempo y termina perdiéndose de la mayoría de los planes. </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2"/>
              </a:solidFill>
              <a:latin typeface="Roboto"/>
              <a:ea typeface="Roboto"/>
              <a:cs typeface="Roboto"/>
              <a:sym typeface="Roboto"/>
            </a:endParaRPr>
          </a:p>
        </p:txBody>
      </p:sp>
      <p:sp>
        <p:nvSpPr>
          <p:cNvPr id="477" name="Google Shape;477;g22429979770_0_207"/>
          <p:cNvSpPr/>
          <p:nvPr/>
        </p:nvSpPr>
        <p:spPr>
          <a:xfrm>
            <a:off x="2878750" y="3617825"/>
            <a:ext cx="3131700" cy="151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sz="1200">
              <a:solidFill>
                <a:schemeClr val="dk2"/>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Motivaciones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sz="1200">
              <a:latin typeface="Roboto Medium"/>
              <a:ea typeface="Roboto Medium"/>
              <a:cs typeface="Roboto Medium"/>
              <a:sym typeface="Roboto Medium"/>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Poder conectarse con nuevos artistas y géneros musicales</a:t>
            </a:r>
            <a:endParaRPr sz="1000">
              <a:solidFill>
                <a:srgbClr val="434343"/>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Sentirse realizada al ver a sus artistas favoritos en vivo </a:t>
            </a:r>
            <a:endParaRPr sz="1000">
              <a:solidFill>
                <a:srgbClr val="434343"/>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rgbClr val="434343"/>
              </a:buClr>
              <a:buSzPts val="1000"/>
              <a:buFont typeface="Roboto Light"/>
              <a:buChar char="-"/>
            </a:pPr>
            <a:r>
              <a:rPr lang="es" sz="1000">
                <a:solidFill>
                  <a:srgbClr val="434343"/>
                </a:solidFill>
                <a:latin typeface="Roboto Light"/>
                <a:ea typeface="Roboto Light"/>
                <a:cs typeface="Roboto Light"/>
                <a:sym typeface="Roboto Light"/>
              </a:rPr>
              <a:t>Inspirarse por las movidas de otros artistas </a:t>
            </a:r>
            <a:endParaRPr sz="1000">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Montserrat"/>
              <a:ea typeface="Montserrat"/>
              <a:cs typeface="Montserrat"/>
              <a:sym typeface="Montserrat"/>
            </a:endParaRPr>
          </a:p>
        </p:txBody>
      </p:sp>
      <p:sp>
        <p:nvSpPr>
          <p:cNvPr id="478" name="Google Shape;478;g22429979770_0_207"/>
          <p:cNvSpPr/>
          <p:nvPr/>
        </p:nvSpPr>
        <p:spPr>
          <a:xfrm>
            <a:off x="6194000" y="3829475"/>
            <a:ext cx="2277900" cy="12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Habilidades tecnológicas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sz="1000">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s" sz="1000">
                <a:solidFill>
                  <a:srgbClr val="434343"/>
                </a:solidFill>
                <a:latin typeface="Roboto Light"/>
                <a:ea typeface="Roboto Light"/>
                <a:cs typeface="Roboto Light"/>
                <a:sym typeface="Roboto Light"/>
              </a:rPr>
              <a:t>Está familiarizada con las apps. Usa tiktok, instagram, twitter y youtube. </a:t>
            </a:r>
            <a:endParaRPr i="0" sz="1000" u="none" cap="none" strike="noStrike">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i="0" sz="12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chemeClr val="dk2"/>
              </a:solidFill>
              <a:latin typeface="Montserrat"/>
              <a:ea typeface="Montserrat"/>
              <a:cs typeface="Montserrat"/>
              <a:sym typeface="Montserrat"/>
            </a:endParaRPr>
          </a:p>
        </p:txBody>
      </p:sp>
      <p:sp>
        <p:nvSpPr>
          <p:cNvPr id="479" name="Google Shape;479;g22429979770_0_207"/>
          <p:cNvSpPr/>
          <p:nvPr/>
        </p:nvSpPr>
        <p:spPr>
          <a:xfrm>
            <a:off x="293325" y="3675125"/>
            <a:ext cx="2491500" cy="151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Justificación</a:t>
            </a:r>
            <a:endParaRPr sz="1200">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sz="10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s" sz="1000">
                <a:solidFill>
                  <a:srgbClr val="434343"/>
                </a:solidFill>
                <a:latin typeface="Roboto Light"/>
                <a:ea typeface="Roboto Light"/>
                <a:cs typeface="Roboto Light"/>
                <a:sym typeface="Roboto Light"/>
              </a:rPr>
              <a:t>Tiene interés de querer presenciar música en vivo y conocer más sobre la movida musical emergente de Argentina. Está en plena juventud y pertenece a la generación nativo-digital. </a:t>
            </a:r>
            <a:endParaRPr i="0" sz="1000" u="none" cap="none" strike="noStrike">
              <a:solidFill>
                <a:srgbClr val="434343"/>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b="0" i="0" sz="1200" u="none" cap="none" strike="noStrike">
              <a:solidFill>
                <a:schemeClr val="dk2"/>
              </a:solidFill>
              <a:latin typeface="Montserrat"/>
              <a:ea typeface="Montserrat"/>
              <a:cs typeface="Montserrat"/>
              <a:sym typeface="Montserrat"/>
            </a:endParaRPr>
          </a:p>
        </p:txBody>
      </p:sp>
      <p:pic>
        <p:nvPicPr>
          <p:cNvPr id="480" name="Google Shape;480;g22429979770_0_207"/>
          <p:cNvPicPr preferRelativeResize="0"/>
          <p:nvPr/>
        </p:nvPicPr>
        <p:blipFill rotWithShape="1">
          <a:blip r:embed="rId4">
            <a:alphaModFix/>
          </a:blip>
          <a:srcRect b="22661" l="0" r="0" t="13125"/>
          <a:stretch/>
        </p:blipFill>
        <p:spPr>
          <a:xfrm rot="-345875">
            <a:off x="474250" y="377142"/>
            <a:ext cx="1554927" cy="1245595"/>
          </a:xfrm>
          <a:prstGeom prst="rect">
            <a:avLst/>
          </a:prstGeom>
          <a:noFill/>
          <a:ln>
            <a:noFill/>
          </a:ln>
        </p:spPr>
      </p:pic>
      <p:grpSp>
        <p:nvGrpSpPr>
          <p:cNvPr id="481" name="Google Shape;481;g22429979770_0_207"/>
          <p:cNvGrpSpPr/>
          <p:nvPr/>
        </p:nvGrpSpPr>
        <p:grpSpPr>
          <a:xfrm>
            <a:off x="3135790" y="2486775"/>
            <a:ext cx="104472" cy="714245"/>
            <a:chOff x="6386715" y="2486775"/>
            <a:chExt cx="104472" cy="714245"/>
          </a:xfrm>
        </p:grpSpPr>
        <p:pic>
          <p:nvPicPr>
            <p:cNvPr id="482" name="Google Shape;482;g22429979770_0_207"/>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483" name="Google Shape;483;g22429979770_0_207"/>
            <p:cNvPicPr preferRelativeResize="0"/>
            <p:nvPr/>
          </p:nvPicPr>
          <p:blipFill>
            <a:blip r:embed="rId5">
              <a:alphaModFix/>
            </a:blip>
            <a:stretch>
              <a:fillRect/>
            </a:stretch>
          </p:blipFill>
          <p:spPr>
            <a:xfrm>
              <a:off x="6386715" y="2806575"/>
              <a:ext cx="104472" cy="89925"/>
            </a:xfrm>
            <a:prstGeom prst="rect">
              <a:avLst/>
            </a:prstGeom>
            <a:noFill/>
            <a:ln>
              <a:noFill/>
            </a:ln>
          </p:spPr>
        </p:pic>
        <p:pic>
          <p:nvPicPr>
            <p:cNvPr id="484" name="Google Shape;484;g22429979770_0_207"/>
            <p:cNvPicPr preferRelativeResize="0"/>
            <p:nvPr/>
          </p:nvPicPr>
          <p:blipFill>
            <a:blip r:embed="rId5">
              <a:alphaModFix/>
            </a:blip>
            <a:stretch>
              <a:fillRect/>
            </a:stretch>
          </p:blipFill>
          <p:spPr>
            <a:xfrm>
              <a:off x="6386715" y="3111095"/>
              <a:ext cx="104472" cy="89925"/>
            </a:xfrm>
            <a:prstGeom prst="rect">
              <a:avLst/>
            </a:prstGeom>
            <a:noFill/>
            <a:ln>
              <a:noFill/>
            </a:ln>
          </p:spPr>
        </p:pic>
      </p:grpSp>
      <p:grpSp>
        <p:nvGrpSpPr>
          <p:cNvPr id="485" name="Google Shape;485;g22429979770_0_207"/>
          <p:cNvGrpSpPr/>
          <p:nvPr/>
        </p:nvGrpSpPr>
        <p:grpSpPr>
          <a:xfrm>
            <a:off x="3135790" y="4198697"/>
            <a:ext cx="104472" cy="714245"/>
            <a:chOff x="6386715" y="2486775"/>
            <a:chExt cx="104472" cy="714245"/>
          </a:xfrm>
        </p:grpSpPr>
        <p:pic>
          <p:nvPicPr>
            <p:cNvPr id="486" name="Google Shape;486;g22429979770_0_207"/>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487" name="Google Shape;487;g22429979770_0_207"/>
            <p:cNvPicPr preferRelativeResize="0"/>
            <p:nvPr/>
          </p:nvPicPr>
          <p:blipFill>
            <a:blip r:embed="rId5">
              <a:alphaModFix/>
            </a:blip>
            <a:stretch>
              <a:fillRect/>
            </a:stretch>
          </p:blipFill>
          <p:spPr>
            <a:xfrm>
              <a:off x="6386715" y="2806575"/>
              <a:ext cx="104472" cy="89925"/>
            </a:xfrm>
            <a:prstGeom prst="rect">
              <a:avLst/>
            </a:prstGeom>
            <a:noFill/>
            <a:ln>
              <a:noFill/>
            </a:ln>
          </p:spPr>
        </p:pic>
        <p:pic>
          <p:nvPicPr>
            <p:cNvPr id="488" name="Google Shape;488;g22429979770_0_207"/>
            <p:cNvPicPr preferRelativeResize="0"/>
            <p:nvPr/>
          </p:nvPicPr>
          <p:blipFill>
            <a:blip r:embed="rId5">
              <a:alphaModFix/>
            </a:blip>
            <a:stretch>
              <a:fillRect/>
            </a:stretch>
          </p:blipFill>
          <p:spPr>
            <a:xfrm>
              <a:off x="6386715" y="3111095"/>
              <a:ext cx="104472" cy="89925"/>
            </a:xfrm>
            <a:prstGeom prst="rect">
              <a:avLst/>
            </a:prstGeom>
            <a:noFill/>
            <a:ln>
              <a:noFill/>
            </a:ln>
          </p:spPr>
        </p:pic>
      </p:grpSp>
      <p:pic>
        <p:nvPicPr>
          <p:cNvPr id="489" name="Google Shape;489;g22429979770_0_207"/>
          <p:cNvPicPr preferRelativeResize="0"/>
          <p:nvPr/>
        </p:nvPicPr>
        <p:blipFill>
          <a:blip r:embed="rId6">
            <a:alphaModFix/>
          </a:blip>
          <a:stretch>
            <a:fillRect/>
          </a:stretch>
        </p:blipFill>
        <p:spPr>
          <a:xfrm rot="5400000">
            <a:off x="409213" y="1313516"/>
            <a:ext cx="501050" cy="506874"/>
          </a:xfrm>
          <a:prstGeom prst="rect">
            <a:avLst/>
          </a:prstGeom>
          <a:noFill/>
          <a:ln>
            <a:noFill/>
          </a:ln>
        </p:spPr>
      </p:pic>
      <p:pic>
        <p:nvPicPr>
          <p:cNvPr id="490" name="Google Shape;490;g22429979770_0_207"/>
          <p:cNvPicPr preferRelativeResize="0"/>
          <p:nvPr/>
        </p:nvPicPr>
        <p:blipFill>
          <a:blip r:embed="rId7">
            <a:alphaModFix/>
          </a:blip>
          <a:stretch>
            <a:fillRect/>
          </a:stretch>
        </p:blipFill>
        <p:spPr>
          <a:xfrm rot="-1800018">
            <a:off x="1638746" y="122732"/>
            <a:ext cx="392705" cy="624461"/>
          </a:xfrm>
          <a:prstGeom prst="rect">
            <a:avLst/>
          </a:prstGeom>
          <a:noFill/>
          <a:ln>
            <a:noFill/>
          </a:ln>
        </p:spPr>
      </p:pic>
      <p:pic>
        <p:nvPicPr>
          <p:cNvPr id="491" name="Google Shape;491;g22429979770_0_207"/>
          <p:cNvPicPr preferRelativeResize="0"/>
          <p:nvPr/>
        </p:nvPicPr>
        <p:blipFill>
          <a:blip r:embed="rId8">
            <a:alphaModFix/>
          </a:blip>
          <a:stretch>
            <a:fillRect/>
          </a:stretch>
        </p:blipFill>
        <p:spPr>
          <a:xfrm>
            <a:off x="83275" y="254900"/>
            <a:ext cx="2368276" cy="3142400"/>
          </a:xfrm>
          <a:prstGeom prst="rect">
            <a:avLst/>
          </a:prstGeom>
          <a:noFill/>
          <a:ln>
            <a:noFill/>
          </a:ln>
        </p:spPr>
      </p:pic>
      <p:pic>
        <p:nvPicPr>
          <p:cNvPr id="492" name="Google Shape;492;g22429979770_0_207"/>
          <p:cNvPicPr preferRelativeResize="0"/>
          <p:nvPr/>
        </p:nvPicPr>
        <p:blipFill>
          <a:blip r:embed="rId9">
            <a:alphaModFix/>
          </a:blip>
          <a:stretch>
            <a:fillRect/>
          </a:stretch>
        </p:blipFill>
        <p:spPr>
          <a:xfrm rot="-5400000">
            <a:off x="5712711" y="-2584329"/>
            <a:ext cx="61525" cy="6255900"/>
          </a:xfrm>
          <a:prstGeom prst="rect">
            <a:avLst/>
          </a:prstGeom>
          <a:noFill/>
          <a:ln>
            <a:noFill/>
          </a:ln>
          <a:effectLst>
            <a:outerShdw blurRad="57150" rotWithShape="0" algn="bl" dir="5400000" dist="19050">
              <a:srgbClr val="F4B400">
                <a:alpha val="23000"/>
              </a:srgbClr>
            </a:outerShdw>
          </a:effectLst>
        </p:spPr>
      </p:pic>
      <p:pic>
        <p:nvPicPr>
          <p:cNvPr id="493" name="Google Shape;493;g22429979770_0_207"/>
          <p:cNvPicPr preferRelativeResize="0"/>
          <p:nvPr/>
        </p:nvPicPr>
        <p:blipFill>
          <a:blip r:embed="rId10">
            <a:alphaModFix/>
          </a:blip>
          <a:stretch>
            <a:fillRect/>
          </a:stretch>
        </p:blipFill>
        <p:spPr>
          <a:xfrm rot="-1055434">
            <a:off x="6286126" y="1807245"/>
            <a:ext cx="766873" cy="269861"/>
          </a:xfrm>
          <a:prstGeom prst="rect">
            <a:avLst/>
          </a:prstGeom>
          <a:noFill/>
          <a:ln>
            <a:noFill/>
          </a:ln>
        </p:spPr>
      </p:pic>
      <p:pic>
        <p:nvPicPr>
          <p:cNvPr id="494" name="Google Shape;494;g22429979770_0_207"/>
          <p:cNvPicPr preferRelativeResize="0"/>
          <p:nvPr/>
        </p:nvPicPr>
        <p:blipFill>
          <a:blip r:embed="rId11">
            <a:alphaModFix/>
          </a:blip>
          <a:stretch>
            <a:fillRect/>
          </a:stretch>
        </p:blipFill>
        <p:spPr>
          <a:xfrm>
            <a:off x="2981250" y="3633685"/>
            <a:ext cx="910525" cy="132341"/>
          </a:xfrm>
          <a:prstGeom prst="rect">
            <a:avLst/>
          </a:prstGeom>
          <a:noFill/>
          <a:ln>
            <a:noFill/>
          </a:ln>
        </p:spPr>
      </p:pic>
      <p:pic>
        <p:nvPicPr>
          <p:cNvPr id="495" name="Google Shape;495;g22429979770_0_207"/>
          <p:cNvPicPr preferRelativeResize="0"/>
          <p:nvPr/>
        </p:nvPicPr>
        <p:blipFill>
          <a:blip r:embed="rId11">
            <a:alphaModFix/>
          </a:blip>
          <a:stretch>
            <a:fillRect/>
          </a:stretch>
        </p:blipFill>
        <p:spPr>
          <a:xfrm>
            <a:off x="2930275" y="1912141"/>
            <a:ext cx="910525" cy="132341"/>
          </a:xfrm>
          <a:prstGeom prst="rect">
            <a:avLst/>
          </a:prstGeom>
          <a:noFill/>
          <a:ln>
            <a:noFill/>
          </a:ln>
        </p:spPr>
      </p:pic>
      <p:pic>
        <p:nvPicPr>
          <p:cNvPr id="496" name="Google Shape;496;g22429979770_0_207"/>
          <p:cNvPicPr preferRelativeResize="0"/>
          <p:nvPr/>
        </p:nvPicPr>
        <p:blipFill>
          <a:blip r:embed="rId10">
            <a:alphaModFix/>
          </a:blip>
          <a:stretch>
            <a:fillRect/>
          </a:stretch>
        </p:blipFill>
        <p:spPr>
          <a:xfrm rot="-1055434">
            <a:off x="6216851" y="3674145"/>
            <a:ext cx="766873" cy="269861"/>
          </a:xfrm>
          <a:prstGeom prst="rect">
            <a:avLst/>
          </a:prstGeom>
          <a:noFill/>
          <a:ln>
            <a:noFill/>
          </a:ln>
        </p:spPr>
      </p:pic>
      <p:grpSp>
        <p:nvGrpSpPr>
          <p:cNvPr id="497" name="Google Shape;497;g22429979770_0_207"/>
          <p:cNvGrpSpPr/>
          <p:nvPr/>
        </p:nvGrpSpPr>
        <p:grpSpPr>
          <a:xfrm>
            <a:off x="6386715" y="2463675"/>
            <a:ext cx="104472" cy="1013804"/>
            <a:chOff x="6386715" y="2486775"/>
            <a:chExt cx="104472" cy="1013804"/>
          </a:xfrm>
        </p:grpSpPr>
        <p:pic>
          <p:nvPicPr>
            <p:cNvPr id="498" name="Google Shape;498;g22429979770_0_207"/>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499" name="Google Shape;499;g22429979770_0_207"/>
            <p:cNvPicPr preferRelativeResize="0"/>
            <p:nvPr/>
          </p:nvPicPr>
          <p:blipFill>
            <a:blip r:embed="rId5">
              <a:alphaModFix/>
            </a:blip>
            <a:stretch>
              <a:fillRect/>
            </a:stretch>
          </p:blipFill>
          <p:spPr>
            <a:xfrm>
              <a:off x="6386715" y="2953168"/>
              <a:ext cx="104472" cy="89925"/>
            </a:xfrm>
            <a:prstGeom prst="rect">
              <a:avLst/>
            </a:prstGeom>
            <a:noFill/>
            <a:ln>
              <a:noFill/>
            </a:ln>
          </p:spPr>
        </p:pic>
        <p:pic>
          <p:nvPicPr>
            <p:cNvPr id="500" name="Google Shape;500;g22429979770_0_207"/>
            <p:cNvPicPr preferRelativeResize="0"/>
            <p:nvPr/>
          </p:nvPicPr>
          <p:blipFill>
            <a:blip r:embed="rId5">
              <a:alphaModFix/>
            </a:blip>
            <a:stretch>
              <a:fillRect/>
            </a:stretch>
          </p:blipFill>
          <p:spPr>
            <a:xfrm>
              <a:off x="6386715" y="3410654"/>
              <a:ext cx="104472" cy="899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g2f22587397b_2_15"/>
          <p:cNvSpPr txBox="1"/>
          <p:nvPr/>
        </p:nvSpPr>
        <p:spPr>
          <a:xfrm>
            <a:off x="3653530" y="1853275"/>
            <a:ext cx="179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s">
                <a:solidFill>
                  <a:srgbClr val="FFFFFF"/>
                </a:solidFill>
                <a:latin typeface="Archivo Narrow"/>
                <a:ea typeface="Archivo Narrow"/>
                <a:cs typeface="Archivo Narrow"/>
                <a:sym typeface="Archivo Narrow"/>
              </a:rPr>
              <a:t>Conociendo al Usuario</a:t>
            </a:r>
            <a:endParaRPr>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Clr>
                <a:srgbClr val="000000"/>
              </a:buClr>
              <a:buSzPts val="1600"/>
              <a:buFont typeface="Arial"/>
              <a:buNone/>
            </a:pPr>
            <a:r>
              <a:t/>
            </a:r>
            <a:endParaRPr>
              <a:solidFill>
                <a:srgbClr val="FFFFFF"/>
              </a:solidFill>
              <a:latin typeface="Archivo Narrow"/>
              <a:ea typeface="Archivo Narrow"/>
              <a:cs typeface="Archivo Narrow"/>
              <a:sym typeface="Archivo Narrow"/>
            </a:endParaRPr>
          </a:p>
        </p:txBody>
      </p:sp>
      <p:sp>
        <p:nvSpPr>
          <p:cNvPr id="183" name="Google Shape;183;g2f22587397b_2_15"/>
          <p:cNvSpPr txBox="1"/>
          <p:nvPr/>
        </p:nvSpPr>
        <p:spPr>
          <a:xfrm>
            <a:off x="3205250" y="2305375"/>
            <a:ext cx="2430000" cy="13599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Mapa de empatía</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Persona, Proto Persona y User Persona</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Creación de perfiles detallados de los usuarios principales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Ejercicios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Cuestionario en Campus Virtual</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Ruta de Avance</a:t>
            </a:r>
            <a:endParaRPr sz="1100">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a:solidFill>
                <a:srgbClr val="FFFFFF"/>
              </a:solidFill>
              <a:latin typeface="Archivo Narrow"/>
              <a:ea typeface="Archivo Narrow"/>
              <a:cs typeface="Archivo Narrow"/>
              <a:sym typeface="Archivo Narrow"/>
            </a:endParaRPr>
          </a:p>
        </p:txBody>
      </p:sp>
      <p:sp>
        <p:nvSpPr>
          <p:cNvPr id="184" name="Google Shape;184;g2f22587397b_2_15"/>
          <p:cNvSpPr txBox="1"/>
          <p:nvPr/>
        </p:nvSpPr>
        <p:spPr>
          <a:xfrm>
            <a:off x="6279950" y="1802575"/>
            <a:ext cx="19113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s">
                <a:solidFill>
                  <a:srgbClr val="FFFFFF"/>
                </a:solidFill>
                <a:latin typeface="Archivo Narrow"/>
                <a:ea typeface="Archivo Narrow"/>
                <a:cs typeface="Archivo Narrow"/>
                <a:sym typeface="Archivo Narrow"/>
              </a:rPr>
              <a:t>Metodología Cuantitativa</a:t>
            </a:r>
            <a:endParaRPr>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Clr>
                <a:srgbClr val="000000"/>
              </a:buClr>
              <a:buSzPts val="1600"/>
              <a:buFont typeface="Arial"/>
              <a:buNone/>
            </a:pPr>
            <a:r>
              <a:t/>
            </a:r>
            <a:endParaRPr>
              <a:solidFill>
                <a:srgbClr val="FFFFFF"/>
              </a:solidFill>
              <a:latin typeface="Archivo Narrow"/>
              <a:ea typeface="Archivo Narrow"/>
              <a:cs typeface="Archivo Narrow"/>
              <a:sym typeface="Archivo Narrow"/>
            </a:endParaRPr>
          </a:p>
        </p:txBody>
      </p:sp>
      <p:sp>
        <p:nvSpPr>
          <p:cNvPr id="185" name="Google Shape;185;g2f22587397b_2_15"/>
          <p:cNvSpPr txBox="1"/>
          <p:nvPr/>
        </p:nvSpPr>
        <p:spPr>
          <a:xfrm>
            <a:off x="5886650" y="2285950"/>
            <a:ext cx="2430000" cy="13599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Diferencia entre investigación cuantitativa y cualitativa</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Metodología cuantitativa: encuesta. Objetivos.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Preguntas cuantificables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Informe de encuestas.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Encuestas a usuarios</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Ruta de Avance</a:t>
            </a:r>
            <a:endParaRPr sz="1100">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a:solidFill>
                <a:srgbClr val="FFFFFF"/>
              </a:solidFill>
              <a:latin typeface="Archivo Narrow"/>
              <a:ea typeface="Archivo Narrow"/>
              <a:cs typeface="Archivo Narrow"/>
              <a:sym typeface="Archivo Narrow"/>
            </a:endParaRPr>
          </a:p>
        </p:txBody>
      </p:sp>
      <p:sp>
        <p:nvSpPr>
          <p:cNvPr id="186" name="Google Shape;186;g2f22587397b_2_15"/>
          <p:cNvSpPr txBox="1"/>
          <p:nvPr/>
        </p:nvSpPr>
        <p:spPr>
          <a:xfrm>
            <a:off x="377555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FFFFFF"/>
                </a:solidFill>
                <a:latin typeface="Archivo Thin"/>
                <a:ea typeface="Archivo Thin"/>
                <a:cs typeface="Archivo Thin"/>
                <a:sym typeface="Archivo Thin"/>
              </a:rPr>
              <a:t>Clase</a:t>
            </a:r>
            <a:endParaRPr b="0" i="0" sz="2500" u="none" cap="none" strike="noStrike">
              <a:solidFill>
                <a:srgbClr val="FFFFFF"/>
              </a:solidFill>
              <a:latin typeface="Archivo Thin"/>
              <a:ea typeface="Archivo Thin"/>
              <a:cs typeface="Archivo Thin"/>
              <a:sym typeface="Archivo Thin"/>
            </a:endParaRPr>
          </a:p>
        </p:txBody>
      </p:sp>
      <p:sp>
        <p:nvSpPr>
          <p:cNvPr id="187" name="Google Shape;187;g2f22587397b_2_15"/>
          <p:cNvSpPr txBox="1"/>
          <p:nvPr/>
        </p:nvSpPr>
        <p:spPr>
          <a:xfrm>
            <a:off x="475837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FFFFFF"/>
                </a:solidFill>
                <a:latin typeface="Archivo Black"/>
                <a:ea typeface="Archivo Black"/>
                <a:cs typeface="Archivo Black"/>
                <a:sym typeface="Archivo Black"/>
              </a:rPr>
              <a:t>0</a:t>
            </a:r>
            <a:r>
              <a:rPr lang="es" sz="3000">
                <a:solidFill>
                  <a:srgbClr val="FFFFFF"/>
                </a:solidFill>
                <a:latin typeface="Archivo Black"/>
                <a:ea typeface="Archivo Black"/>
                <a:cs typeface="Archivo Black"/>
                <a:sym typeface="Archivo Black"/>
              </a:rPr>
              <a:t>4</a:t>
            </a:r>
            <a:r>
              <a:rPr b="0" i="0" lang="es" sz="3000" u="none" cap="none" strike="noStrike">
                <a:solidFill>
                  <a:srgbClr val="FFFFFF"/>
                </a:solidFill>
                <a:latin typeface="Archivo Black"/>
                <a:ea typeface="Archivo Black"/>
                <a:cs typeface="Archivo Black"/>
                <a:sym typeface="Archivo Black"/>
              </a:rPr>
              <a:t>.</a:t>
            </a:r>
            <a:endParaRPr b="0" i="0" sz="3000" u="none" cap="none" strike="noStrike">
              <a:solidFill>
                <a:srgbClr val="FFFFFF"/>
              </a:solidFill>
              <a:latin typeface="Archivo Black"/>
              <a:ea typeface="Archivo Black"/>
              <a:cs typeface="Archivo Black"/>
              <a:sym typeface="Archivo Black"/>
            </a:endParaRPr>
          </a:p>
        </p:txBody>
      </p:sp>
      <p:sp>
        <p:nvSpPr>
          <p:cNvPr id="188" name="Google Shape;188;g2f22587397b_2_15"/>
          <p:cNvSpPr txBox="1"/>
          <p:nvPr/>
        </p:nvSpPr>
        <p:spPr>
          <a:xfrm>
            <a:off x="638150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FFFFFF"/>
                </a:solidFill>
                <a:latin typeface="Archivo Thin"/>
                <a:ea typeface="Archivo Thin"/>
                <a:cs typeface="Archivo Thin"/>
                <a:sym typeface="Archivo Thin"/>
              </a:rPr>
              <a:t>Clase</a:t>
            </a:r>
            <a:endParaRPr b="0" i="0" sz="2500" u="none" cap="none" strike="noStrike">
              <a:solidFill>
                <a:srgbClr val="FFFFFF"/>
              </a:solidFill>
              <a:latin typeface="Archivo Thin"/>
              <a:ea typeface="Archivo Thin"/>
              <a:cs typeface="Archivo Thin"/>
              <a:sym typeface="Archivo Thin"/>
            </a:endParaRPr>
          </a:p>
        </p:txBody>
      </p:sp>
      <p:sp>
        <p:nvSpPr>
          <p:cNvPr id="189" name="Google Shape;189;g2f22587397b_2_15"/>
          <p:cNvSpPr txBox="1"/>
          <p:nvPr/>
        </p:nvSpPr>
        <p:spPr>
          <a:xfrm>
            <a:off x="736432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FFFFFF"/>
                </a:solidFill>
                <a:latin typeface="Archivo Black"/>
                <a:ea typeface="Archivo Black"/>
                <a:cs typeface="Archivo Black"/>
                <a:sym typeface="Archivo Black"/>
              </a:rPr>
              <a:t>0</a:t>
            </a:r>
            <a:r>
              <a:rPr lang="es" sz="3000">
                <a:solidFill>
                  <a:srgbClr val="FFFFFF"/>
                </a:solidFill>
                <a:latin typeface="Archivo Black"/>
                <a:ea typeface="Archivo Black"/>
                <a:cs typeface="Archivo Black"/>
                <a:sym typeface="Archivo Black"/>
              </a:rPr>
              <a:t>5</a:t>
            </a:r>
            <a:r>
              <a:rPr b="0" i="0" lang="es" sz="3000" u="none" cap="none" strike="noStrike">
                <a:solidFill>
                  <a:srgbClr val="FFFFFF"/>
                </a:solidFill>
                <a:latin typeface="Archivo Black"/>
                <a:ea typeface="Archivo Black"/>
                <a:cs typeface="Archivo Black"/>
                <a:sym typeface="Archivo Black"/>
              </a:rPr>
              <a:t>.</a:t>
            </a:r>
            <a:endParaRPr b="0" i="0" sz="3000" u="none" cap="none" strike="noStrike">
              <a:solidFill>
                <a:srgbClr val="FFFFFF"/>
              </a:solidFill>
              <a:latin typeface="Archivo Black"/>
              <a:ea typeface="Archivo Black"/>
              <a:cs typeface="Archivo Black"/>
              <a:sym typeface="Archivo Black"/>
            </a:endParaRPr>
          </a:p>
        </p:txBody>
      </p:sp>
      <p:sp>
        <p:nvSpPr>
          <p:cNvPr id="190" name="Google Shape;190;g2f22587397b_2_15"/>
          <p:cNvSpPr txBox="1"/>
          <p:nvPr/>
        </p:nvSpPr>
        <p:spPr>
          <a:xfrm>
            <a:off x="1041755" y="1853275"/>
            <a:ext cx="17958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a:solidFill>
                  <a:srgbClr val="FFFFFF"/>
                </a:solidFill>
                <a:latin typeface="Archivo Narrow"/>
                <a:ea typeface="Archivo Narrow"/>
                <a:cs typeface="Archivo Narrow"/>
                <a:sym typeface="Archivo Narrow"/>
              </a:rPr>
              <a:t>Benchmarking </a:t>
            </a:r>
            <a:endParaRPr>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Clr>
                <a:srgbClr val="000000"/>
              </a:buClr>
              <a:buSzPts val="1600"/>
              <a:buFont typeface="Arial"/>
              <a:buNone/>
            </a:pPr>
            <a:r>
              <a:t/>
            </a:r>
            <a:endParaRPr>
              <a:solidFill>
                <a:srgbClr val="FFFFFF"/>
              </a:solidFill>
              <a:latin typeface="Archivo Narrow"/>
              <a:ea typeface="Archivo Narrow"/>
              <a:cs typeface="Archivo Narrow"/>
              <a:sym typeface="Archivo Narrow"/>
            </a:endParaRPr>
          </a:p>
        </p:txBody>
      </p:sp>
      <p:sp>
        <p:nvSpPr>
          <p:cNvPr id="191" name="Google Shape;191;g2f22587397b_2_15"/>
          <p:cNvSpPr txBox="1"/>
          <p:nvPr/>
        </p:nvSpPr>
        <p:spPr>
          <a:xfrm>
            <a:off x="511050" y="2381575"/>
            <a:ext cx="2509500" cy="11502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Punto de referencia</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Benchmarking competitivo</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Análisis de app similares para identificar fortalezas y debilidades en su diseño UX/UI</a:t>
            </a:r>
            <a:endParaRPr sz="1100">
              <a:solidFill>
                <a:srgbClr val="FFFFFF"/>
              </a:solidFill>
              <a:latin typeface="Archivo Narrow"/>
              <a:ea typeface="Archivo Narrow"/>
              <a:cs typeface="Archivo Narrow"/>
              <a:sym typeface="Archivo Narrow"/>
            </a:endParaRPr>
          </a:p>
          <a:p>
            <a:pPr indent="-298450" lvl="0" marL="457200" marR="0" rtl="0" algn="l">
              <a:lnSpc>
                <a:spcPct val="100000"/>
              </a:lnSpc>
              <a:spcBef>
                <a:spcPts val="0"/>
              </a:spcBef>
              <a:spcAft>
                <a:spcPts val="0"/>
              </a:spcAft>
              <a:buClr>
                <a:srgbClr val="FFFFFF"/>
              </a:buClr>
              <a:buSzPts val="1100"/>
              <a:buFont typeface="Archivo Narrow"/>
              <a:buChar char="●"/>
            </a:pPr>
            <a:r>
              <a:rPr lang="es" sz="1100">
                <a:solidFill>
                  <a:srgbClr val="FFFFFF"/>
                </a:solidFill>
                <a:latin typeface="Archivo Narrow"/>
                <a:ea typeface="Archivo Narrow"/>
                <a:cs typeface="Archivo Narrow"/>
                <a:sym typeface="Archivo Narrow"/>
              </a:rPr>
              <a:t>Desarrollo de Benchmarking competitivo </a:t>
            </a:r>
            <a:endParaRPr sz="1100">
              <a:solidFill>
                <a:srgbClr val="FFFFFF"/>
              </a:solidFill>
              <a:latin typeface="Archivo Narrow"/>
              <a:ea typeface="Archivo Narrow"/>
              <a:cs typeface="Archivo Narrow"/>
              <a:sym typeface="Archivo Narrow"/>
            </a:endParaRPr>
          </a:p>
          <a:p>
            <a:pPr indent="0" lvl="0" marL="457200" marR="0" rtl="0" algn="l">
              <a:lnSpc>
                <a:spcPct val="100000"/>
              </a:lnSpc>
              <a:spcBef>
                <a:spcPts val="0"/>
              </a:spcBef>
              <a:spcAft>
                <a:spcPts val="0"/>
              </a:spcAft>
              <a:buNone/>
            </a:pPr>
            <a:r>
              <a:t/>
            </a:r>
            <a:endParaRPr sz="1100">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sz="1100">
              <a:solidFill>
                <a:srgbClr val="FFFFFF"/>
              </a:solidFill>
              <a:latin typeface="Archivo Narrow"/>
              <a:ea typeface="Archivo Narrow"/>
              <a:cs typeface="Archivo Narrow"/>
              <a:sym typeface="Archivo Narrow"/>
            </a:endParaRPr>
          </a:p>
          <a:p>
            <a:pPr indent="0" lvl="0" marL="0" marR="0" rtl="0" algn="l">
              <a:lnSpc>
                <a:spcPct val="100000"/>
              </a:lnSpc>
              <a:spcBef>
                <a:spcPts val="0"/>
              </a:spcBef>
              <a:spcAft>
                <a:spcPts val="0"/>
              </a:spcAft>
              <a:buNone/>
            </a:pPr>
            <a:r>
              <a:t/>
            </a:r>
            <a:endParaRPr>
              <a:solidFill>
                <a:srgbClr val="FFFFFF"/>
              </a:solidFill>
              <a:latin typeface="Archivo Narrow"/>
              <a:ea typeface="Archivo Narrow"/>
              <a:cs typeface="Archivo Narrow"/>
              <a:sym typeface="Archivo Narrow"/>
            </a:endParaRPr>
          </a:p>
        </p:txBody>
      </p:sp>
      <p:sp>
        <p:nvSpPr>
          <p:cNvPr id="192" name="Google Shape;192;g2f22587397b_2_15"/>
          <p:cNvSpPr txBox="1"/>
          <p:nvPr/>
        </p:nvSpPr>
        <p:spPr>
          <a:xfrm>
            <a:off x="1108550" y="1309600"/>
            <a:ext cx="133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FFFFFF"/>
                </a:solidFill>
                <a:latin typeface="Archivo Thin"/>
                <a:ea typeface="Archivo Thin"/>
                <a:cs typeface="Archivo Thin"/>
                <a:sym typeface="Archivo Thin"/>
              </a:rPr>
              <a:t>Clase</a:t>
            </a:r>
            <a:endParaRPr b="0" i="0" sz="2500" u="none" cap="none" strike="noStrike">
              <a:solidFill>
                <a:srgbClr val="FFFFFF"/>
              </a:solidFill>
              <a:latin typeface="Archivo Thin"/>
              <a:ea typeface="Archivo Thin"/>
              <a:cs typeface="Archivo Thin"/>
              <a:sym typeface="Archivo Thin"/>
            </a:endParaRPr>
          </a:p>
        </p:txBody>
      </p:sp>
      <p:sp>
        <p:nvSpPr>
          <p:cNvPr id="193" name="Google Shape;193;g2f22587397b_2_15"/>
          <p:cNvSpPr txBox="1"/>
          <p:nvPr/>
        </p:nvSpPr>
        <p:spPr>
          <a:xfrm>
            <a:off x="2091375" y="1271050"/>
            <a:ext cx="857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FFFFFF"/>
                </a:solidFill>
                <a:latin typeface="Archivo Black"/>
                <a:ea typeface="Archivo Black"/>
                <a:cs typeface="Archivo Black"/>
                <a:sym typeface="Archivo Black"/>
              </a:rPr>
              <a:t>0</a:t>
            </a:r>
            <a:r>
              <a:rPr lang="es" sz="3000">
                <a:solidFill>
                  <a:srgbClr val="FFFFFF"/>
                </a:solidFill>
                <a:latin typeface="Archivo Black"/>
                <a:ea typeface="Archivo Black"/>
                <a:cs typeface="Archivo Black"/>
                <a:sym typeface="Archivo Black"/>
              </a:rPr>
              <a:t>3</a:t>
            </a:r>
            <a:r>
              <a:rPr b="0" i="0" lang="es" sz="3000" u="none" cap="none" strike="noStrike">
                <a:solidFill>
                  <a:srgbClr val="FFFFFF"/>
                </a:solidFill>
                <a:latin typeface="Archivo Black"/>
                <a:ea typeface="Archivo Black"/>
                <a:cs typeface="Archivo Black"/>
                <a:sym typeface="Archivo Black"/>
              </a:rPr>
              <a:t>.</a:t>
            </a:r>
            <a:endParaRPr b="0" i="0" sz="3000" u="none" cap="none" strike="noStrike">
              <a:solidFill>
                <a:srgbClr val="FFFFFF"/>
              </a:solidFill>
              <a:latin typeface="Archivo Black"/>
              <a:ea typeface="Archivo Black"/>
              <a:cs typeface="Archivo Black"/>
              <a:sym typeface="Archiv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22429979770_0_241"/>
          <p:cNvPicPr preferRelativeResize="0"/>
          <p:nvPr/>
        </p:nvPicPr>
        <p:blipFill>
          <a:blip r:embed="rId3">
            <a:alphaModFix/>
          </a:blip>
          <a:stretch>
            <a:fillRect/>
          </a:stretch>
        </p:blipFill>
        <p:spPr>
          <a:xfrm flipH="1" rot="-8099922">
            <a:off x="1597524" y="1153088"/>
            <a:ext cx="672078" cy="875125"/>
          </a:xfrm>
          <a:prstGeom prst="rect">
            <a:avLst/>
          </a:prstGeom>
          <a:noFill/>
          <a:ln>
            <a:noFill/>
          </a:ln>
        </p:spPr>
      </p:pic>
      <p:sp>
        <p:nvSpPr>
          <p:cNvPr id="506" name="Google Shape;506;g22429979770_0_241"/>
          <p:cNvSpPr txBox="1"/>
          <p:nvPr/>
        </p:nvSpPr>
        <p:spPr>
          <a:xfrm>
            <a:off x="2862625" y="187625"/>
            <a:ext cx="633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1" lang="es" cap="none" strike="noStrike">
                <a:solidFill>
                  <a:srgbClr val="F8C823"/>
                </a:solidFill>
                <a:latin typeface="Roboto Medium"/>
                <a:ea typeface="Roboto Medium"/>
                <a:cs typeface="Roboto Medium"/>
                <a:sym typeface="Roboto Medium"/>
              </a:rPr>
              <a:t>“</a:t>
            </a:r>
            <a:r>
              <a:rPr i="1" lang="es">
                <a:solidFill>
                  <a:srgbClr val="F8C823"/>
                </a:solidFill>
                <a:highlight>
                  <a:schemeClr val="lt1"/>
                </a:highlight>
                <a:latin typeface="Roboto Medium"/>
                <a:ea typeface="Roboto Medium"/>
                <a:cs typeface="Roboto Medium"/>
                <a:sym typeface="Roboto Medium"/>
              </a:rPr>
              <a:t>Las oportunidades se multiplican cuando las aprovechas</a:t>
            </a:r>
            <a:r>
              <a:rPr i="1" lang="es">
                <a:solidFill>
                  <a:srgbClr val="F8C823"/>
                </a:solidFill>
                <a:latin typeface="Roboto Medium"/>
                <a:ea typeface="Roboto Medium"/>
                <a:cs typeface="Roboto Medium"/>
                <a:sym typeface="Roboto Medium"/>
              </a:rPr>
              <a:t>”</a:t>
            </a:r>
            <a:endParaRPr i="1" cap="none" strike="noStrike">
              <a:solidFill>
                <a:srgbClr val="F8C823"/>
              </a:solidFill>
              <a:latin typeface="Roboto Medium"/>
              <a:ea typeface="Roboto Medium"/>
              <a:cs typeface="Roboto Medium"/>
              <a:sym typeface="Roboto Medium"/>
            </a:endParaRPr>
          </a:p>
        </p:txBody>
      </p:sp>
      <p:sp>
        <p:nvSpPr>
          <p:cNvPr id="507" name="Google Shape;507;g22429979770_0_241"/>
          <p:cNvSpPr txBox="1"/>
          <p:nvPr/>
        </p:nvSpPr>
        <p:spPr>
          <a:xfrm>
            <a:off x="308525" y="2341261"/>
            <a:ext cx="17769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Edad: </a:t>
            </a:r>
            <a:r>
              <a:rPr lang="es" sz="1000">
                <a:solidFill>
                  <a:srgbClr val="434343"/>
                </a:solidFill>
                <a:latin typeface="Roboto Light"/>
                <a:ea typeface="Roboto Light"/>
                <a:cs typeface="Roboto Light"/>
                <a:sym typeface="Roboto Light"/>
              </a:rPr>
              <a:t>30</a:t>
            </a:r>
            <a:r>
              <a:rPr i="0" lang="es" sz="1000" u="none" cap="none" strike="noStrike">
                <a:solidFill>
                  <a:srgbClr val="434343"/>
                </a:solidFill>
                <a:latin typeface="Roboto Light"/>
                <a:ea typeface="Roboto Light"/>
                <a:cs typeface="Roboto Light"/>
                <a:sym typeface="Roboto Light"/>
              </a:rPr>
              <a:t> </a:t>
            </a:r>
            <a:r>
              <a:rPr lang="es" sz="1000">
                <a:solidFill>
                  <a:srgbClr val="434343"/>
                </a:solidFill>
                <a:latin typeface="Roboto Light"/>
                <a:ea typeface="Roboto Light"/>
                <a:cs typeface="Roboto Light"/>
                <a:sym typeface="Roboto Light"/>
              </a:rPr>
              <a:t>Años</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lang="es" sz="1000">
                <a:solidFill>
                  <a:srgbClr val="434343"/>
                </a:solidFill>
                <a:latin typeface="Roboto Medium"/>
                <a:ea typeface="Roboto Medium"/>
                <a:cs typeface="Roboto Medium"/>
                <a:sym typeface="Roboto Medium"/>
              </a:rPr>
              <a:t>Género</a:t>
            </a:r>
            <a:r>
              <a:rPr i="0" lang="es" sz="1000" u="none" cap="none" strike="noStrike">
                <a:solidFill>
                  <a:srgbClr val="434343"/>
                </a:solidFill>
                <a:latin typeface="Roboto Medium"/>
                <a:ea typeface="Roboto Medium"/>
                <a:cs typeface="Roboto Medium"/>
                <a:sym typeface="Roboto Medium"/>
              </a:rPr>
              <a:t>:</a:t>
            </a:r>
            <a:r>
              <a:rPr b="1" i="0" lang="es" sz="1000" u="none" cap="none" strike="noStrike">
                <a:solidFill>
                  <a:srgbClr val="666666"/>
                </a:solidFill>
                <a:latin typeface="Roboto"/>
                <a:ea typeface="Roboto"/>
                <a:cs typeface="Roboto"/>
                <a:sym typeface="Roboto"/>
              </a:rPr>
              <a:t> </a:t>
            </a:r>
            <a:r>
              <a:rPr lang="es" sz="1000">
                <a:solidFill>
                  <a:srgbClr val="434343"/>
                </a:solidFill>
                <a:latin typeface="Roboto Light"/>
                <a:ea typeface="Roboto Light"/>
                <a:cs typeface="Roboto Light"/>
                <a:sym typeface="Roboto Light"/>
              </a:rPr>
              <a:t>Masculino</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Ubicación:</a:t>
            </a:r>
            <a:r>
              <a:rPr b="1" lang="es" sz="1000">
                <a:solidFill>
                  <a:schemeClr val="dk2"/>
                </a:solidFill>
                <a:latin typeface="Roboto"/>
                <a:ea typeface="Roboto"/>
                <a:cs typeface="Roboto"/>
                <a:sym typeface="Roboto"/>
              </a:rPr>
              <a:t> </a:t>
            </a:r>
            <a:r>
              <a:rPr lang="es" sz="1000">
                <a:solidFill>
                  <a:srgbClr val="434343"/>
                </a:solidFill>
                <a:latin typeface="Roboto Light"/>
                <a:ea typeface="Roboto Light"/>
                <a:cs typeface="Roboto Light"/>
                <a:sym typeface="Roboto Light"/>
              </a:rPr>
              <a:t>Caballito, CABA </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lang="es" sz="1000">
                <a:solidFill>
                  <a:srgbClr val="434343"/>
                </a:solidFill>
                <a:latin typeface="Roboto Medium"/>
                <a:ea typeface="Roboto Medium"/>
                <a:cs typeface="Roboto Medium"/>
                <a:sym typeface="Roboto Medium"/>
              </a:rPr>
              <a:t>Estado civil</a:t>
            </a:r>
            <a:r>
              <a:rPr i="0" lang="es" sz="1000" u="none" cap="none" strike="noStrike">
                <a:solidFill>
                  <a:srgbClr val="434343"/>
                </a:solidFill>
                <a:latin typeface="Roboto Medium"/>
                <a:ea typeface="Roboto Medium"/>
                <a:cs typeface="Roboto Medium"/>
                <a:sym typeface="Roboto Medium"/>
              </a:rPr>
              <a:t>: </a:t>
            </a:r>
            <a:r>
              <a:rPr i="0" lang="es" sz="1000" u="none" cap="none" strike="noStrike">
                <a:solidFill>
                  <a:srgbClr val="434343"/>
                </a:solidFill>
                <a:latin typeface="Roboto Light"/>
                <a:ea typeface="Roboto Light"/>
                <a:cs typeface="Roboto Light"/>
                <a:sym typeface="Roboto Light"/>
              </a:rPr>
              <a:t>En pareja</a:t>
            </a:r>
            <a:endParaRPr i="0" sz="10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rPr i="0" lang="es" sz="1000" u="none" cap="none" strike="noStrike">
                <a:solidFill>
                  <a:srgbClr val="434343"/>
                </a:solidFill>
                <a:latin typeface="Roboto Medium"/>
                <a:ea typeface="Roboto Medium"/>
                <a:cs typeface="Roboto Medium"/>
                <a:sym typeface="Roboto Medium"/>
              </a:rPr>
              <a:t>Ocupación:</a:t>
            </a:r>
            <a:r>
              <a:rPr b="1" i="0" lang="es" sz="1000" u="none" cap="none" strike="noStrike">
                <a:solidFill>
                  <a:schemeClr val="dk2"/>
                </a:solidFill>
                <a:latin typeface="Roboto"/>
                <a:ea typeface="Roboto"/>
                <a:cs typeface="Roboto"/>
                <a:sym typeface="Roboto"/>
              </a:rPr>
              <a:t> </a:t>
            </a:r>
            <a:r>
              <a:rPr lang="es" sz="1000">
                <a:solidFill>
                  <a:srgbClr val="434343"/>
                </a:solidFill>
                <a:latin typeface="Roboto Light"/>
                <a:ea typeface="Roboto Light"/>
                <a:cs typeface="Roboto Light"/>
                <a:sym typeface="Roboto Light"/>
              </a:rPr>
              <a:t>Sonidista</a:t>
            </a:r>
            <a:endParaRPr i="0" sz="1000" u="none" cap="none" strike="noStrike">
              <a:solidFill>
                <a:srgbClr val="434343"/>
              </a:solidFill>
              <a:latin typeface="Roboto Light"/>
              <a:ea typeface="Roboto Light"/>
              <a:cs typeface="Roboto Light"/>
              <a:sym typeface="Roboto Light"/>
            </a:endParaRPr>
          </a:p>
        </p:txBody>
      </p:sp>
      <p:sp>
        <p:nvSpPr>
          <p:cNvPr id="508" name="Google Shape;508;g22429979770_0_241"/>
          <p:cNvSpPr/>
          <p:nvPr/>
        </p:nvSpPr>
        <p:spPr>
          <a:xfrm>
            <a:off x="2862625" y="2110925"/>
            <a:ext cx="2970000" cy="129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Objetivos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Estar actualizado sobre movidas musicales de artistas emergentes </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Conocer con gente con sus mismos intereses musicales </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Conocer artistas con los que pueda llegar a trabajar como sonidista.</a:t>
            </a:r>
            <a:endParaRPr i="0" sz="1000" u="none" cap="none" strike="noStrike">
              <a:solidFill>
                <a:schemeClr val="dk2"/>
              </a:solidFill>
              <a:latin typeface="Roboto Light"/>
              <a:ea typeface="Roboto Light"/>
              <a:cs typeface="Roboto Light"/>
              <a:sym typeface="Roboto Light"/>
            </a:endParaRPr>
          </a:p>
        </p:txBody>
      </p:sp>
      <p:sp>
        <p:nvSpPr>
          <p:cNvPr id="509" name="Google Shape;509;g22429979770_0_241"/>
          <p:cNvSpPr/>
          <p:nvPr/>
        </p:nvSpPr>
        <p:spPr>
          <a:xfrm>
            <a:off x="6137600" y="2110925"/>
            <a:ext cx="2970000" cy="14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Frustraciones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2"/>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No encontrar a nadie que lo acompañe a los shows </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Información desactualizada o poco confiable </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Dificultad para estar al tanto de las movidas actuales musicales </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Falta de información centralizada</a:t>
            </a:r>
            <a:endParaRPr i="0" sz="1000" u="none" cap="none" strike="noStrike">
              <a:solidFill>
                <a:schemeClr val="dk2"/>
              </a:solidFill>
              <a:latin typeface="Roboto Light"/>
              <a:ea typeface="Roboto Light"/>
              <a:cs typeface="Roboto Light"/>
              <a:sym typeface="Roboto Light"/>
            </a:endParaRPr>
          </a:p>
        </p:txBody>
      </p:sp>
      <p:sp>
        <p:nvSpPr>
          <p:cNvPr id="510" name="Google Shape;510;g22429979770_0_241"/>
          <p:cNvSpPr txBox="1"/>
          <p:nvPr/>
        </p:nvSpPr>
        <p:spPr>
          <a:xfrm>
            <a:off x="308525" y="1794850"/>
            <a:ext cx="1539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s" sz="1500">
                <a:solidFill>
                  <a:srgbClr val="F8C823"/>
                </a:solidFill>
                <a:latin typeface="Roboto"/>
                <a:ea typeface="Roboto"/>
                <a:cs typeface="Roboto"/>
                <a:sym typeface="Roboto"/>
              </a:rPr>
              <a:t>JUAN MANUEL </a:t>
            </a:r>
            <a:endParaRPr b="1" sz="1500">
              <a:solidFill>
                <a:srgbClr val="F8C82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lang="es" sz="1500">
                <a:solidFill>
                  <a:srgbClr val="F8C823"/>
                </a:solidFill>
                <a:latin typeface="Roboto"/>
                <a:ea typeface="Roboto"/>
                <a:cs typeface="Roboto"/>
                <a:sym typeface="Roboto"/>
              </a:rPr>
              <a:t>TORRES</a:t>
            </a:r>
            <a:endParaRPr b="1" i="0" sz="1500" u="none" cap="none" strike="noStrike">
              <a:solidFill>
                <a:srgbClr val="F8C823"/>
              </a:solidFill>
              <a:latin typeface="Roboto"/>
              <a:ea typeface="Roboto"/>
              <a:cs typeface="Roboto"/>
              <a:sym typeface="Roboto"/>
            </a:endParaRPr>
          </a:p>
        </p:txBody>
      </p:sp>
      <p:sp>
        <p:nvSpPr>
          <p:cNvPr id="511" name="Google Shape;511;g22429979770_0_241"/>
          <p:cNvSpPr/>
          <p:nvPr/>
        </p:nvSpPr>
        <p:spPr>
          <a:xfrm>
            <a:off x="2862625" y="720425"/>
            <a:ext cx="5940300" cy="12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latin typeface="Roboto Medium"/>
                <a:ea typeface="Roboto Medium"/>
                <a:cs typeface="Roboto Medium"/>
                <a:sym typeface="Roboto Medium"/>
              </a:rPr>
              <a:t>Biografía</a:t>
            </a:r>
            <a:r>
              <a:rPr b="1" lang="es" sz="1200">
                <a:latin typeface="Montserrat"/>
                <a:ea typeface="Montserrat"/>
                <a:cs typeface="Montserrat"/>
                <a:sym typeface="Montserrat"/>
              </a:rPr>
              <a:t> </a:t>
            </a:r>
            <a:endParaRPr b="1" i="0" sz="12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1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s" sz="1000">
                <a:solidFill>
                  <a:schemeClr val="dk2"/>
                </a:solidFill>
                <a:latin typeface="Roboto Light"/>
                <a:ea typeface="Roboto Light"/>
                <a:cs typeface="Roboto Light"/>
                <a:sym typeface="Roboto Light"/>
              </a:rPr>
              <a:t>Originario de Mendoza, hoy en día vive en Capital. Estudió ingenieria en sonido y actualmente trabaja en el rubro audiovisual. Vive con su pareja desde hace 5 años y juntos disfrutan hacer actividades culturales dentro de la ciudad junto a sus amigos. Sin embargo, cuando quiere ir a recitales o festivales, le cuesta encontrar gente que lo acompañe y disfrute de la experiencia de ver bandas en vivo. </a:t>
            </a:r>
            <a:endParaRPr i="0" sz="12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Montserrat"/>
              <a:ea typeface="Montserrat"/>
              <a:cs typeface="Montserrat"/>
              <a:sym typeface="Montserrat"/>
            </a:endParaRPr>
          </a:p>
        </p:txBody>
      </p:sp>
      <p:sp>
        <p:nvSpPr>
          <p:cNvPr id="512" name="Google Shape;512;g22429979770_0_241"/>
          <p:cNvSpPr/>
          <p:nvPr/>
        </p:nvSpPr>
        <p:spPr>
          <a:xfrm>
            <a:off x="2862625" y="3702025"/>
            <a:ext cx="3005400" cy="14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Motivaciones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2"/>
              </a:solidFill>
              <a:latin typeface="Montserrat"/>
              <a:ea typeface="Montserrat"/>
              <a:cs typeface="Montserrat"/>
              <a:sym typeface="Montserra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Conectarse con gente del rubro </a:t>
            </a:r>
            <a:endParaRPr sz="11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Encontrar todo la información en un solo lugar, sin depender de instagram</a:t>
            </a:r>
            <a:endParaRPr sz="1000">
              <a:solidFill>
                <a:schemeClr val="dk2"/>
              </a:solidFill>
              <a:latin typeface="Roboto Light"/>
              <a:ea typeface="Roboto Light"/>
              <a:cs typeface="Roboto Light"/>
              <a:sym typeface="Roboto Light"/>
            </a:endParaRPr>
          </a:p>
          <a:p>
            <a:pPr indent="-292100" lvl="0" marL="457200" marR="0" rtl="0" algn="l">
              <a:lnSpc>
                <a:spcPct val="100000"/>
              </a:lnSpc>
              <a:spcBef>
                <a:spcPts val="0"/>
              </a:spcBef>
              <a:spcAft>
                <a:spcPts val="0"/>
              </a:spcAft>
              <a:buClr>
                <a:schemeClr val="dk2"/>
              </a:buClr>
              <a:buSzPts val="1000"/>
              <a:buFont typeface="Roboto Light"/>
              <a:buChar char="-"/>
            </a:pPr>
            <a:r>
              <a:rPr lang="es" sz="1000">
                <a:solidFill>
                  <a:schemeClr val="dk2"/>
                </a:solidFill>
                <a:latin typeface="Roboto Light"/>
                <a:ea typeface="Roboto Light"/>
                <a:cs typeface="Roboto Light"/>
                <a:sym typeface="Roboto Light"/>
              </a:rPr>
              <a:t>Poder compartir un buen momento con personas que compartan el mismo interés </a:t>
            </a:r>
            <a:endParaRPr i="0" sz="1000" u="none" cap="none" strike="noStrike">
              <a:solidFill>
                <a:schemeClr val="dk2"/>
              </a:solidFill>
              <a:latin typeface="Roboto Light"/>
              <a:ea typeface="Roboto Light"/>
              <a:cs typeface="Roboto Light"/>
              <a:sym typeface="Roboto Light"/>
            </a:endParaRPr>
          </a:p>
        </p:txBody>
      </p:sp>
      <p:sp>
        <p:nvSpPr>
          <p:cNvPr id="513" name="Google Shape;513;g22429979770_0_241"/>
          <p:cNvSpPr/>
          <p:nvPr/>
        </p:nvSpPr>
        <p:spPr>
          <a:xfrm>
            <a:off x="6183575" y="3789400"/>
            <a:ext cx="2228700" cy="12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Habilidades tecnológicas</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s" sz="1000">
                <a:solidFill>
                  <a:schemeClr val="dk2"/>
                </a:solidFill>
                <a:latin typeface="Roboto Light"/>
                <a:ea typeface="Roboto Light"/>
                <a:cs typeface="Roboto Light"/>
                <a:sym typeface="Roboto Light"/>
              </a:rPr>
              <a:t>Está familiarizado con las apps. Usa mayormente instagram, donde trata mantenerse actualizado. </a:t>
            </a:r>
            <a:endParaRPr i="0" sz="1000" u="none" cap="none" strike="noStrike">
              <a:solidFill>
                <a:schemeClr val="dk2"/>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b="0" i="0" sz="1200" u="none" cap="none" strike="noStrike">
              <a:solidFill>
                <a:schemeClr val="dk2"/>
              </a:solidFill>
              <a:latin typeface="Montserrat"/>
              <a:ea typeface="Montserrat"/>
              <a:cs typeface="Montserrat"/>
              <a:sym typeface="Montserrat"/>
            </a:endParaRPr>
          </a:p>
        </p:txBody>
      </p:sp>
      <p:sp>
        <p:nvSpPr>
          <p:cNvPr id="514" name="Google Shape;514;g22429979770_0_241"/>
          <p:cNvSpPr/>
          <p:nvPr/>
        </p:nvSpPr>
        <p:spPr>
          <a:xfrm>
            <a:off x="281175" y="3743875"/>
            <a:ext cx="2338500" cy="136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latin typeface="Roboto Medium"/>
                <a:ea typeface="Roboto Medium"/>
                <a:cs typeface="Roboto Medium"/>
                <a:sym typeface="Roboto Medium"/>
              </a:rPr>
              <a:t>Justificación</a:t>
            </a:r>
            <a:endParaRPr i="0" sz="1200" u="none" cap="none" strike="noStrike">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200"/>
              <a:buFont typeface="Arial"/>
              <a:buNone/>
            </a:pPr>
            <a:r>
              <a:t/>
            </a:r>
            <a:endParaRPr b="1" i="0" sz="1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s" sz="1000">
                <a:solidFill>
                  <a:schemeClr val="dk2"/>
                </a:solidFill>
                <a:latin typeface="Roboto Light"/>
                <a:ea typeface="Roboto Light"/>
                <a:cs typeface="Roboto Light"/>
                <a:sym typeface="Roboto Light"/>
              </a:rPr>
              <a:t>Pertenece a la generación nativo-digital. Padece de no estar tan al tanto de la movida tecnológica, lo que le dificulta entender por dónde conseguir información verdadera.</a:t>
            </a:r>
            <a:endParaRPr i="0" sz="1200" u="none" cap="none" strike="noStrike">
              <a:solidFill>
                <a:schemeClr val="dk2"/>
              </a:solidFill>
              <a:latin typeface="Roboto Light"/>
              <a:ea typeface="Roboto Light"/>
              <a:cs typeface="Roboto Light"/>
              <a:sym typeface="Roboto Light"/>
            </a:endParaRPr>
          </a:p>
        </p:txBody>
      </p:sp>
      <p:pic>
        <p:nvPicPr>
          <p:cNvPr id="515" name="Google Shape;515;g22429979770_0_241"/>
          <p:cNvPicPr preferRelativeResize="0"/>
          <p:nvPr/>
        </p:nvPicPr>
        <p:blipFill rotWithShape="1">
          <a:blip r:embed="rId4">
            <a:alphaModFix/>
          </a:blip>
          <a:srcRect b="6567" l="8798" r="12640" t="6567"/>
          <a:stretch/>
        </p:blipFill>
        <p:spPr>
          <a:xfrm rot="-317512">
            <a:off x="380144" y="376616"/>
            <a:ext cx="1701110" cy="1280466"/>
          </a:xfrm>
          <a:prstGeom prst="rect">
            <a:avLst/>
          </a:prstGeom>
          <a:noFill/>
          <a:ln>
            <a:noFill/>
          </a:ln>
        </p:spPr>
      </p:pic>
      <p:grpSp>
        <p:nvGrpSpPr>
          <p:cNvPr id="516" name="Google Shape;516;g22429979770_0_241"/>
          <p:cNvGrpSpPr/>
          <p:nvPr/>
        </p:nvGrpSpPr>
        <p:grpSpPr>
          <a:xfrm>
            <a:off x="3089174" y="2504321"/>
            <a:ext cx="104472" cy="714245"/>
            <a:chOff x="6386715" y="2486775"/>
            <a:chExt cx="104472" cy="714245"/>
          </a:xfrm>
        </p:grpSpPr>
        <p:pic>
          <p:nvPicPr>
            <p:cNvPr id="517" name="Google Shape;517;g22429979770_0_241"/>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518" name="Google Shape;518;g22429979770_0_241"/>
            <p:cNvPicPr preferRelativeResize="0"/>
            <p:nvPr/>
          </p:nvPicPr>
          <p:blipFill>
            <a:blip r:embed="rId5">
              <a:alphaModFix/>
            </a:blip>
            <a:stretch>
              <a:fillRect/>
            </a:stretch>
          </p:blipFill>
          <p:spPr>
            <a:xfrm>
              <a:off x="6386715" y="2806575"/>
              <a:ext cx="104472" cy="89925"/>
            </a:xfrm>
            <a:prstGeom prst="rect">
              <a:avLst/>
            </a:prstGeom>
            <a:noFill/>
            <a:ln>
              <a:noFill/>
            </a:ln>
          </p:spPr>
        </p:pic>
        <p:pic>
          <p:nvPicPr>
            <p:cNvPr id="519" name="Google Shape;519;g22429979770_0_241"/>
            <p:cNvPicPr preferRelativeResize="0"/>
            <p:nvPr/>
          </p:nvPicPr>
          <p:blipFill>
            <a:blip r:embed="rId5">
              <a:alphaModFix/>
            </a:blip>
            <a:stretch>
              <a:fillRect/>
            </a:stretch>
          </p:blipFill>
          <p:spPr>
            <a:xfrm>
              <a:off x="6386715" y="3111095"/>
              <a:ext cx="104472" cy="89925"/>
            </a:xfrm>
            <a:prstGeom prst="rect">
              <a:avLst/>
            </a:prstGeom>
            <a:noFill/>
            <a:ln>
              <a:noFill/>
            </a:ln>
          </p:spPr>
        </p:pic>
      </p:grpSp>
      <p:grpSp>
        <p:nvGrpSpPr>
          <p:cNvPr id="520" name="Google Shape;520;g22429979770_0_241"/>
          <p:cNvGrpSpPr/>
          <p:nvPr/>
        </p:nvGrpSpPr>
        <p:grpSpPr>
          <a:xfrm>
            <a:off x="6412390" y="2504325"/>
            <a:ext cx="104472" cy="990363"/>
            <a:chOff x="6386715" y="2486775"/>
            <a:chExt cx="104472" cy="990363"/>
          </a:xfrm>
        </p:grpSpPr>
        <p:pic>
          <p:nvPicPr>
            <p:cNvPr id="521" name="Google Shape;521;g22429979770_0_241"/>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522" name="Google Shape;522;g22429979770_0_241"/>
            <p:cNvPicPr preferRelativeResize="0"/>
            <p:nvPr/>
          </p:nvPicPr>
          <p:blipFill>
            <a:blip r:embed="rId5">
              <a:alphaModFix/>
            </a:blip>
            <a:stretch>
              <a:fillRect/>
            </a:stretch>
          </p:blipFill>
          <p:spPr>
            <a:xfrm>
              <a:off x="6386715" y="2819417"/>
              <a:ext cx="104472" cy="89925"/>
            </a:xfrm>
            <a:prstGeom prst="rect">
              <a:avLst/>
            </a:prstGeom>
            <a:noFill/>
            <a:ln>
              <a:noFill/>
            </a:ln>
          </p:spPr>
        </p:pic>
        <p:pic>
          <p:nvPicPr>
            <p:cNvPr id="523" name="Google Shape;523;g22429979770_0_241"/>
            <p:cNvPicPr preferRelativeResize="0"/>
            <p:nvPr/>
          </p:nvPicPr>
          <p:blipFill>
            <a:blip r:embed="rId5">
              <a:alphaModFix/>
            </a:blip>
            <a:stretch>
              <a:fillRect/>
            </a:stretch>
          </p:blipFill>
          <p:spPr>
            <a:xfrm>
              <a:off x="6386715" y="3387213"/>
              <a:ext cx="104472" cy="89925"/>
            </a:xfrm>
            <a:prstGeom prst="rect">
              <a:avLst/>
            </a:prstGeom>
            <a:noFill/>
            <a:ln>
              <a:noFill/>
            </a:ln>
          </p:spPr>
        </p:pic>
      </p:grpSp>
      <p:pic>
        <p:nvPicPr>
          <p:cNvPr id="524" name="Google Shape;524;g22429979770_0_241"/>
          <p:cNvPicPr preferRelativeResize="0"/>
          <p:nvPr/>
        </p:nvPicPr>
        <p:blipFill>
          <a:blip r:embed="rId5">
            <a:alphaModFix/>
          </a:blip>
          <a:stretch>
            <a:fillRect/>
          </a:stretch>
        </p:blipFill>
        <p:spPr>
          <a:xfrm>
            <a:off x="6404256" y="3143480"/>
            <a:ext cx="104472" cy="89925"/>
          </a:xfrm>
          <a:prstGeom prst="rect">
            <a:avLst/>
          </a:prstGeom>
          <a:noFill/>
          <a:ln>
            <a:noFill/>
          </a:ln>
        </p:spPr>
      </p:pic>
      <p:grpSp>
        <p:nvGrpSpPr>
          <p:cNvPr id="525" name="Google Shape;525;g22429979770_0_241"/>
          <p:cNvGrpSpPr/>
          <p:nvPr/>
        </p:nvGrpSpPr>
        <p:grpSpPr>
          <a:xfrm>
            <a:off x="3108438" y="4274036"/>
            <a:ext cx="104472" cy="547290"/>
            <a:chOff x="6386715" y="2486775"/>
            <a:chExt cx="104472" cy="547290"/>
          </a:xfrm>
        </p:grpSpPr>
        <p:pic>
          <p:nvPicPr>
            <p:cNvPr id="526" name="Google Shape;526;g22429979770_0_241"/>
            <p:cNvPicPr preferRelativeResize="0"/>
            <p:nvPr/>
          </p:nvPicPr>
          <p:blipFill>
            <a:blip r:embed="rId5">
              <a:alphaModFix/>
            </a:blip>
            <a:stretch>
              <a:fillRect/>
            </a:stretch>
          </p:blipFill>
          <p:spPr>
            <a:xfrm>
              <a:off x="6386715" y="2486775"/>
              <a:ext cx="104472" cy="89925"/>
            </a:xfrm>
            <a:prstGeom prst="rect">
              <a:avLst/>
            </a:prstGeom>
            <a:noFill/>
            <a:ln>
              <a:noFill/>
            </a:ln>
          </p:spPr>
        </p:pic>
        <p:pic>
          <p:nvPicPr>
            <p:cNvPr id="527" name="Google Shape;527;g22429979770_0_241"/>
            <p:cNvPicPr preferRelativeResize="0"/>
            <p:nvPr/>
          </p:nvPicPr>
          <p:blipFill>
            <a:blip r:embed="rId5">
              <a:alphaModFix/>
            </a:blip>
            <a:stretch>
              <a:fillRect/>
            </a:stretch>
          </p:blipFill>
          <p:spPr>
            <a:xfrm>
              <a:off x="6386715" y="2652462"/>
              <a:ext cx="104472" cy="89925"/>
            </a:xfrm>
            <a:prstGeom prst="rect">
              <a:avLst/>
            </a:prstGeom>
            <a:noFill/>
            <a:ln>
              <a:noFill/>
            </a:ln>
          </p:spPr>
        </p:pic>
        <p:pic>
          <p:nvPicPr>
            <p:cNvPr id="528" name="Google Shape;528;g22429979770_0_241"/>
            <p:cNvPicPr preferRelativeResize="0"/>
            <p:nvPr/>
          </p:nvPicPr>
          <p:blipFill>
            <a:blip r:embed="rId5">
              <a:alphaModFix/>
            </a:blip>
            <a:stretch>
              <a:fillRect/>
            </a:stretch>
          </p:blipFill>
          <p:spPr>
            <a:xfrm>
              <a:off x="6386715" y="2944140"/>
              <a:ext cx="104472" cy="89925"/>
            </a:xfrm>
            <a:prstGeom prst="rect">
              <a:avLst/>
            </a:prstGeom>
            <a:noFill/>
            <a:ln>
              <a:noFill/>
            </a:ln>
          </p:spPr>
        </p:pic>
      </p:grpSp>
      <p:pic>
        <p:nvPicPr>
          <p:cNvPr id="529" name="Google Shape;529;g22429979770_0_241"/>
          <p:cNvPicPr preferRelativeResize="0"/>
          <p:nvPr/>
        </p:nvPicPr>
        <p:blipFill>
          <a:blip r:embed="rId6">
            <a:alphaModFix/>
          </a:blip>
          <a:stretch>
            <a:fillRect/>
          </a:stretch>
        </p:blipFill>
        <p:spPr>
          <a:xfrm rot="5400000">
            <a:off x="409213" y="1313516"/>
            <a:ext cx="501050" cy="506874"/>
          </a:xfrm>
          <a:prstGeom prst="rect">
            <a:avLst/>
          </a:prstGeom>
          <a:noFill/>
          <a:ln>
            <a:noFill/>
          </a:ln>
        </p:spPr>
      </p:pic>
      <p:pic>
        <p:nvPicPr>
          <p:cNvPr id="530" name="Google Shape;530;g22429979770_0_241"/>
          <p:cNvPicPr preferRelativeResize="0"/>
          <p:nvPr/>
        </p:nvPicPr>
        <p:blipFill>
          <a:blip r:embed="rId7">
            <a:alphaModFix/>
          </a:blip>
          <a:stretch>
            <a:fillRect/>
          </a:stretch>
        </p:blipFill>
        <p:spPr>
          <a:xfrm rot="-1800018">
            <a:off x="1638746" y="122732"/>
            <a:ext cx="392705" cy="624461"/>
          </a:xfrm>
          <a:prstGeom prst="rect">
            <a:avLst/>
          </a:prstGeom>
          <a:noFill/>
          <a:ln>
            <a:noFill/>
          </a:ln>
        </p:spPr>
      </p:pic>
      <p:pic>
        <p:nvPicPr>
          <p:cNvPr id="531" name="Google Shape;531;g22429979770_0_241"/>
          <p:cNvPicPr preferRelativeResize="0"/>
          <p:nvPr/>
        </p:nvPicPr>
        <p:blipFill>
          <a:blip r:embed="rId8">
            <a:alphaModFix/>
          </a:blip>
          <a:stretch>
            <a:fillRect/>
          </a:stretch>
        </p:blipFill>
        <p:spPr>
          <a:xfrm>
            <a:off x="77137" y="254900"/>
            <a:ext cx="2374414" cy="3150526"/>
          </a:xfrm>
          <a:prstGeom prst="rect">
            <a:avLst/>
          </a:prstGeom>
          <a:noFill/>
          <a:ln>
            <a:noFill/>
          </a:ln>
        </p:spPr>
      </p:pic>
      <p:pic>
        <p:nvPicPr>
          <p:cNvPr id="532" name="Google Shape;532;g22429979770_0_241"/>
          <p:cNvPicPr preferRelativeResize="0"/>
          <p:nvPr/>
        </p:nvPicPr>
        <p:blipFill>
          <a:blip r:embed="rId9">
            <a:alphaModFix/>
          </a:blip>
          <a:stretch>
            <a:fillRect/>
          </a:stretch>
        </p:blipFill>
        <p:spPr>
          <a:xfrm rot="-5400000">
            <a:off x="5719085" y="-2495099"/>
            <a:ext cx="61525" cy="6255900"/>
          </a:xfrm>
          <a:prstGeom prst="rect">
            <a:avLst/>
          </a:prstGeom>
          <a:noFill/>
          <a:ln>
            <a:noFill/>
          </a:ln>
          <a:effectLst>
            <a:outerShdw blurRad="57150" rotWithShape="0" algn="bl" dir="5400000" dist="19050">
              <a:srgbClr val="F4B400">
                <a:alpha val="18000"/>
              </a:srgbClr>
            </a:outerShdw>
          </a:effectLst>
        </p:spPr>
      </p:pic>
      <p:pic>
        <p:nvPicPr>
          <p:cNvPr id="533" name="Google Shape;533;g22429979770_0_241"/>
          <p:cNvPicPr preferRelativeResize="0"/>
          <p:nvPr/>
        </p:nvPicPr>
        <p:blipFill>
          <a:blip r:embed="rId10">
            <a:alphaModFix/>
          </a:blip>
          <a:stretch>
            <a:fillRect/>
          </a:stretch>
        </p:blipFill>
        <p:spPr>
          <a:xfrm rot="-1055434">
            <a:off x="6286126" y="1807245"/>
            <a:ext cx="766873" cy="269861"/>
          </a:xfrm>
          <a:prstGeom prst="rect">
            <a:avLst/>
          </a:prstGeom>
          <a:noFill/>
          <a:ln>
            <a:noFill/>
          </a:ln>
        </p:spPr>
      </p:pic>
      <p:pic>
        <p:nvPicPr>
          <p:cNvPr id="534" name="Google Shape;534;g22429979770_0_241"/>
          <p:cNvPicPr preferRelativeResize="0"/>
          <p:nvPr/>
        </p:nvPicPr>
        <p:blipFill>
          <a:blip r:embed="rId11">
            <a:alphaModFix/>
          </a:blip>
          <a:stretch>
            <a:fillRect/>
          </a:stretch>
        </p:blipFill>
        <p:spPr>
          <a:xfrm>
            <a:off x="2981250" y="3633685"/>
            <a:ext cx="910525" cy="132341"/>
          </a:xfrm>
          <a:prstGeom prst="rect">
            <a:avLst/>
          </a:prstGeom>
          <a:noFill/>
          <a:ln>
            <a:noFill/>
          </a:ln>
        </p:spPr>
      </p:pic>
      <p:pic>
        <p:nvPicPr>
          <p:cNvPr id="535" name="Google Shape;535;g22429979770_0_241"/>
          <p:cNvPicPr preferRelativeResize="0"/>
          <p:nvPr/>
        </p:nvPicPr>
        <p:blipFill>
          <a:blip r:embed="rId11">
            <a:alphaModFix/>
          </a:blip>
          <a:stretch>
            <a:fillRect/>
          </a:stretch>
        </p:blipFill>
        <p:spPr>
          <a:xfrm>
            <a:off x="2930275" y="1912141"/>
            <a:ext cx="910525" cy="132341"/>
          </a:xfrm>
          <a:prstGeom prst="rect">
            <a:avLst/>
          </a:prstGeom>
          <a:noFill/>
          <a:ln>
            <a:noFill/>
          </a:ln>
        </p:spPr>
      </p:pic>
      <p:pic>
        <p:nvPicPr>
          <p:cNvPr id="536" name="Google Shape;536;g22429979770_0_241"/>
          <p:cNvPicPr preferRelativeResize="0"/>
          <p:nvPr/>
        </p:nvPicPr>
        <p:blipFill>
          <a:blip r:embed="rId10">
            <a:alphaModFix/>
          </a:blip>
          <a:stretch>
            <a:fillRect/>
          </a:stretch>
        </p:blipFill>
        <p:spPr>
          <a:xfrm rot="-1055434">
            <a:off x="6216851" y="3674145"/>
            <a:ext cx="766873" cy="2698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g22429979770_0_1123"/>
          <p:cNvSpPr txBox="1"/>
          <p:nvPr/>
        </p:nvSpPr>
        <p:spPr>
          <a:xfrm>
            <a:off x="2124200" y="395475"/>
            <a:ext cx="521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s" sz="1200">
                <a:solidFill>
                  <a:schemeClr val="dk1"/>
                </a:solidFill>
                <a:latin typeface="Roboto"/>
                <a:ea typeface="Roboto"/>
                <a:cs typeface="Roboto"/>
                <a:sym typeface="Roboto"/>
              </a:rPr>
              <a:t>“El verdadero valor está en el esfuerzo que ponemos para alcanzar nuestras metas, porque en ese proceso es donde encontramos nuestro verdadero potencial y crecemos como personas”</a:t>
            </a:r>
            <a:endParaRPr i="1" sz="1200">
              <a:solidFill>
                <a:schemeClr val="dk1"/>
              </a:solidFill>
              <a:latin typeface="Roboto"/>
              <a:ea typeface="Roboto"/>
              <a:cs typeface="Roboto"/>
              <a:sym typeface="Roboto"/>
            </a:endParaRPr>
          </a:p>
        </p:txBody>
      </p:sp>
      <p:sp>
        <p:nvSpPr>
          <p:cNvPr id="542" name="Google Shape;542;g22429979770_0_1123"/>
          <p:cNvSpPr txBox="1"/>
          <p:nvPr/>
        </p:nvSpPr>
        <p:spPr>
          <a:xfrm>
            <a:off x="318950" y="2540150"/>
            <a:ext cx="245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Edad: </a:t>
            </a:r>
            <a:r>
              <a:rPr lang="es" sz="1200">
                <a:solidFill>
                  <a:schemeClr val="dk1"/>
                </a:solidFill>
                <a:latin typeface="Roboto"/>
                <a:ea typeface="Roboto"/>
                <a:cs typeface="Roboto"/>
                <a:sym typeface="Roboto"/>
              </a:rPr>
              <a:t>32 años</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s" sz="1200">
                <a:solidFill>
                  <a:schemeClr val="dk1"/>
                </a:solidFill>
                <a:latin typeface="Roboto"/>
                <a:ea typeface="Roboto"/>
                <a:cs typeface="Roboto"/>
                <a:sym typeface="Roboto"/>
              </a:rPr>
              <a:t>Educación: </a:t>
            </a:r>
            <a:r>
              <a:rPr lang="es" sz="1200">
                <a:solidFill>
                  <a:schemeClr val="dk1"/>
                </a:solidFill>
                <a:latin typeface="Roboto"/>
                <a:ea typeface="Roboto"/>
                <a:cs typeface="Roboto"/>
                <a:sym typeface="Roboto"/>
              </a:rPr>
              <a:t>Graduada.</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s" sz="1200">
                <a:solidFill>
                  <a:schemeClr val="dk1"/>
                </a:solidFill>
                <a:latin typeface="Roboto"/>
                <a:ea typeface="Roboto"/>
                <a:cs typeface="Roboto"/>
                <a:sym typeface="Roboto"/>
              </a:rPr>
              <a:t>Ubicación: </a:t>
            </a:r>
            <a:r>
              <a:rPr lang="es" sz="1200">
                <a:solidFill>
                  <a:schemeClr val="dk1"/>
                </a:solidFill>
                <a:latin typeface="Roboto"/>
                <a:ea typeface="Roboto"/>
                <a:cs typeface="Roboto"/>
                <a:sym typeface="Roboto"/>
              </a:rPr>
              <a:t>Caballito, CABA</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s" sz="1200">
                <a:solidFill>
                  <a:schemeClr val="dk1"/>
                </a:solidFill>
                <a:latin typeface="Roboto"/>
                <a:ea typeface="Roboto"/>
                <a:cs typeface="Roboto"/>
                <a:sym typeface="Roboto"/>
              </a:rPr>
              <a:t>Estado Civil: </a:t>
            </a:r>
            <a:r>
              <a:rPr lang="es" sz="1200">
                <a:solidFill>
                  <a:schemeClr val="dk1"/>
                </a:solidFill>
                <a:latin typeface="Roboto"/>
                <a:ea typeface="Roboto"/>
                <a:cs typeface="Roboto"/>
                <a:sym typeface="Roboto"/>
              </a:rPr>
              <a:t>Divorciada</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s" sz="1200">
                <a:solidFill>
                  <a:schemeClr val="dk1"/>
                </a:solidFill>
                <a:latin typeface="Roboto"/>
                <a:ea typeface="Roboto"/>
                <a:cs typeface="Roboto"/>
                <a:sym typeface="Roboto"/>
              </a:rPr>
              <a:t>Ocupación: </a:t>
            </a:r>
            <a:r>
              <a:rPr lang="es" sz="1200">
                <a:solidFill>
                  <a:schemeClr val="dk1"/>
                </a:solidFill>
                <a:latin typeface="Roboto"/>
                <a:ea typeface="Roboto"/>
                <a:cs typeface="Roboto"/>
                <a:sym typeface="Roboto"/>
              </a:rPr>
              <a:t>Agente financiera.</a:t>
            </a:r>
            <a:endParaRPr sz="1200">
              <a:solidFill>
                <a:schemeClr val="dk1"/>
              </a:solidFill>
              <a:latin typeface="Roboto"/>
              <a:ea typeface="Roboto"/>
              <a:cs typeface="Roboto"/>
              <a:sym typeface="Roboto"/>
            </a:endParaRPr>
          </a:p>
        </p:txBody>
      </p:sp>
      <p:sp>
        <p:nvSpPr>
          <p:cNvPr id="543" name="Google Shape;543;g22429979770_0_1123"/>
          <p:cNvSpPr/>
          <p:nvPr/>
        </p:nvSpPr>
        <p:spPr>
          <a:xfrm>
            <a:off x="2854900" y="2483775"/>
            <a:ext cx="2970000" cy="13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Objetivos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3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Aprender a sobrellevar su lucha interna constante con la ansiedad y la autoexigencia.</a:t>
            </a:r>
            <a:endParaRPr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Adquirir herramientas para manejar el estrés y la ansiedad de manera efectiva.</a:t>
            </a:r>
            <a:endParaRPr sz="1200">
              <a:solidFill>
                <a:schemeClr val="dk1"/>
              </a:solidFill>
              <a:latin typeface="Roboto"/>
              <a:ea typeface="Roboto"/>
              <a:cs typeface="Roboto"/>
              <a:sym typeface="Roboto"/>
            </a:endParaRPr>
          </a:p>
        </p:txBody>
      </p:sp>
      <p:sp>
        <p:nvSpPr>
          <p:cNvPr id="544" name="Google Shape;544;g22429979770_0_1123"/>
          <p:cNvSpPr/>
          <p:nvPr/>
        </p:nvSpPr>
        <p:spPr>
          <a:xfrm>
            <a:off x="5904760" y="2483763"/>
            <a:ext cx="2970000" cy="12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Frustraciones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3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Se siente sola y desconectada de las personas que la rodean.</a:t>
            </a:r>
            <a:endParaRPr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Siente que lo que hace nunca es suficiente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p:txBody>
      </p:sp>
      <p:sp>
        <p:nvSpPr>
          <p:cNvPr id="545" name="Google Shape;545;g22429979770_0_1123"/>
          <p:cNvSpPr txBox="1"/>
          <p:nvPr/>
        </p:nvSpPr>
        <p:spPr>
          <a:xfrm>
            <a:off x="443750" y="1794863"/>
            <a:ext cx="1387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rgbClr val="434343"/>
                </a:solidFill>
                <a:latin typeface="Roboto"/>
                <a:ea typeface="Roboto"/>
                <a:cs typeface="Roboto"/>
                <a:sym typeface="Roboto"/>
              </a:rPr>
              <a:t>María Lucía García</a:t>
            </a:r>
            <a:endParaRPr b="1" sz="2200">
              <a:solidFill>
                <a:schemeClr val="dk1"/>
              </a:solidFill>
              <a:latin typeface="Roboto"/>
              <a:ea typeface="Roboto"/>
              <a:cs typeface="Roboto"/>
              <a:sym typeface="Roboto"/>
            </a:endParaRPr>
          </a:p>
        </p:txBody>
      </p:sp>
      <p:sp>
        <p:nvSpPr>
          <p:cNvPr id="546" name="Google Shape;546;g22429979770_0_1123"/>
          <p:cNvSpPr/>
          <p:nvPr/>
        </p:nvSpPr>
        <p:spPr>
          <a:xfrm>
            <a:off x="2078450" y="1215975"/>
            <a:ext cx="6830100" cy="118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dk1"/>
                </a:solidFill>
                <a:latin typeface="Roboto"/>
                <a:ea typeface="Roboto"/>
                <a:cs typeface="Roboto"/>
                <a:sym typeface="Roboto"/>
              </a:rPr>
              <a:t>Bio</a:t>
            </a:r>
            <a:endParaRPr b="1" sz="1200">
              <a:solidFill>
                <a:schemeClr val="dk1"/>
              </a:solidFill>
              <a:latin typeface="Roboto"/>
              <a:ea typeface="Roboto"/>
              <a:cs typeface="Roboto"/>
              <a:sym typeface="Roboto"/>
            </a:endParaRPr>
          </a:p>
          <a:p>
            <a:pPr indent="0" lvl="0" marL="0" rtl="0" algn="just">
              <a:spcBef>
                <a:spcPts val="0"/>
              </a:spcBef>
              <a:spcAft>
                <a:spcPts val="0"/>
              </a:spcAft>
              <a:buNone/>
            </a:pPr>
            <a:r>
              <a:t/>
            </a:r>
            <a:endParaRPr b="1" sz="300">
              <a:solidFill>
                <a:schemeClr val="dk1"/>
              </a:solidFill>
              <a:latin typeface="Roboto"/>
              <a:ea typeface="Roboto"/>
              <a:cs typeface="Roboto"/>
              <a:sym typeface="Roboto"/>
            </a:endParaRPr>
          </a:p>
          <a:p>
            <a:pPr indent="0" lvl="0" marL="0" rtl="0" algn="just">
              <a:spcBef>
                <a:spcPts val="0"/>
              </a:spcBef>
              <a:spcAft>
                <a:spcPts val="0"/>
              </a:spcAft>
              <a:buNone/>
            </a:pPr>
            <a:r>
              <a:rPr lang="es" sz="1200">
                <a:solidFill>
                  <a:schemeClr val="dk1"/>
                </a:solidFill>
                <a:latin typeface="Roboto"/>
                <a:ea typeface="Roboto"/>
                <a:cs typeface="Roboto"/>
                <a:sym typeface="Roboto"/>
              </a:rPr>
              <a:t>Valentina creció en un ambiente donde las expectativas de éxito eran altas. Su familia, prominentemente establecida en el mundo empresarial, siempre ha enfatizado la importancia de la excelencia académica y profesional. Aunque siempre ha tenido el apoyo de sus padres, Valentina siente una presión abrumadora para alcanzar la perfección en todo lo que hace.</a:t>
            </a:r>
            <a:endParaRPr sz="1200">
              <a:solidFill>
                <a:schemeClr val="dk1"/>
              </a:solidFill>
              <a:latin typeface="Roboto"/>
              <a:ea typeface="Roboto"/>
              <a:cs typeface="Roboto"/>
              <a:sym typeface="Roboto"/>
            </a:endParaRPr>
          </a:p>
          <a:p>
            <a:pPr indent="0" lvl="0" marL="0" rtl="0" algn="just">
              <a:spcBef>
                <a:spcPts val="0"/>
              </a:spcBef>
              <a:spcAft>
                <a:spcPts val="0"/>
              </a:spcAft>
              <a:buNone/>
            </a:pPr>
            <a:r>
              <a:t/>
            </a:r>
            <a:endParaRPr sz="1200">
              <a:solidFill>
                <a:schemeClr val="dk1"/>
              </a:solidFill>
              <a:latin typeface="Roboto"/>
              <a:ea typeface="Roboto"/>
              <a:cs typeface="Roboto"/>
              <a:sym typeface="Roboto"/>
            </a:endParaRPr>
          </a:p>
          <a:p>
            <a:pPr indent="0" lvl="0" marL="0" rtl="0" algn="just">
              <a:spcBef>
                <a:spcPts val="0"/>
              </a:spcBef>
              <a:spcAft>
                <a:spcPts val="0"/>
              </a:spcAft>
              <a:buNone/>
            </a:pPr>
            <a:r>
              <a:t/>
            </a:r>
            <a:endParaRPr sz="1200">
              <a:solidFill>
                <a:schemeClr val="dk1"/>
              </a:solidFill>
              <a:latin typeface="Roboto"/>
              <a:ea typeface="Roboto"/>
              <a:cs typeface="Roboto"/>
              <a:sym typeface="Roboto"/>
            </a:endParaRPr>
          </a:p>
        </p:txBody>
      </p:sp>
      <p:sp>
        <p:nvSpPr>
          <p:cNvPr id="547" name="Google Shape;547;g22429979770_0_1123"/>
          <p:cNvSpPr/>
          <p:nvPr/>
        </p:nvSpPr>
        <p:spPr>
          <a:xfrm>
            <a:off x="2863825" y="4008425"/>
            <a:ext cx="2892600" cy="10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Motivaciones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3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Poder hablar con su gente de sus sentimientos</a:t>
            </a:r>
            <a:endParaRPr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Disfrutar el proceso en vez de sufrirlo.</a:t>
            </a:r>
            <a:endParaRPr b="1" sz="1200">
              <a:solidFill>
                <a:schemeClr val="dk1"/>
              </a:solidFill>
              <a:latin typeface="Roboto"/>
              <a:ea typeface="Roboto"/>
              <a:cs typeface="Roboto"/>
              <a:sym typeface="Roboto"/>
            </a:endParaRPr>
          </a:p>
        </p:txBody>
      </p:sp>
      <p:sp>
        <p:nvSpPr>
          <p:cNvPr id="548" name="Google Shape;548;g22429979770_0_1123"/>
          <p:cNvSpPr/>
          <p:nvPr/>
        </p:nvSpPr>
        <p:spPr>
          <a:xfrm>
            <a:off x="5982150" y="4008425"/>
            <a:ext cx="2892600" cy="8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Habilidades tecnológicas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300">
              <a:solidFill>
                <a:schemeClr val="dk1"/>
              </a:solidFill>
              <a:latin typeface="Roboto"/>
              <a:ea typeface="Roboto"/>
              <a:cs typeface="Roboto"/>
              <a:sym typeface="Roboto"/>
            </a:endParaRPr>
          </a:p>
          <a:p>
            <a:pPr indent="0" lvl="0" marL="0" rtl="0" algn="l">
              <a:spcBef>
                <a:spcPts val="0"/>
              </a:spcBef>
              <a:spcAft>
                <a:spcPts val="0"/>
              </a:spcAft>
              <a:buNone/>
            </a:pPr>
            <a:r>
              <a:rPr lang="es" sz="1200">
                <a:solidFill>
                  <a:schemeClr val="dk1"/>
                </a:solidFill>
                <a:latin typeface="Roboto"/>
                <a:ea typeface="Roboto"/>
                <a:cs typeface="Roboto"/>
                <a:sym typeface="Roboto"/>
              </a:rPr>
              <a:t>Tiene todas las redes sociales actuales (Youtube, tik tok, instagram, x ), esta muy familiarizada con el uso de apps</a:t>
            </a:r>
            <a:endParaRPr sz="1200">
              <a:solidFill>
                <a:schemeClr val="dk1"/>
              </a:solidFill>
              <a:latin typeface="Roboto"/>
              <a:ea typeface="Roboto"/>
              <a:cs typeface="Roboto"/>
              <a:sym typeface="Roboto"/>
            </a:endParaRPr>
          </a:p>
        </p:txBody>
      </p:sp>
      <p:sp>
        <p:nvSpPr>
          <p:cNvPr id="549" name="Google Shape;549;g22429979770_0_1123"/>
          <p:cNvSpPr/>
          <p:nvPr/>
        </p:nvSpPr>
        <p:spPr>
          <a:xfrm>
            <a:off x="279050" y="3864275"/>
            <a:ext cx="2535900" cy="11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Justificación</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300">
              <a:solidFill>
                <a:schemeClr val="dk1"/>
              </a:solidFill>
              <a:latin typeface="Roboto"/>
              <a:ea typeface="Roboto"/>
              <a:cs typeface="Roboto"/>
              <a:sym typeface="Roboto"/>
            </a:endParaRPr>
          </a:p>
          <a:p>
            <a:pPr indent="0" lvl="0" marL="0" rtl="0" algn="l">
              <a:spcBef>
                <a:spcPts val="0"/>
              </a:spcBef>
              <a:spcAft>
                <a:spcPts val="0"/>
              </a:spcAft>
              <a:buNone/>
            </a:pPr>
            <a:r>
              <a:rPr lang="es" sz="1200">
                <a:solidFill>
                  <a:schemeClr val="dk1"/>
                </a:solidFill>
                <a:latin typeface="Roboto"/>
                <a:ea typeface="Roboto"/>
                <a:cs typeface="Roboto"/>
                <a:sym typeface="Roboto"/>
              </a:rPr>
              <a:t>Tiene dificultades para enfrentar las altas expectativas de su círculo social y sobre todo familiar de clase media alta.</a:t>
            </a:r>
            <a:endParaRPr sz="1200">
              <a:solidFill>
                <a:schemeClr val="dk1"/>
              </a:solidFill>
              <a:latin typeface="Roboto"/>
              <a:ea typeface="Roboto"/>
              <a:cs typeface="Roboto"/>
              <a:sym typeface="Roboto"/>
            </a:endParaRPr>
          </a:p>
        </p:txBody>
      </p:sp>
      <p:pic>
        <p:nvPicPr>
          <p:cNvPr id="550" name="Google Shape;550;g22429979770_0_1123"/>
          <p:cNvPicPr preferRelativeResize="0"/>
          <p:nvPr/>
        </p:nvPicPr>
        <p:blipFill rotWithShape="1">
          <a:blip r:embed="rId4">
            <a:alphaModFix/>
          </a:blip>
          <a:srcRect b="20569" l="0" r="0" t="13774"/>
          <a:stretch/>
        </p:blipFill>
        <p:spPr>
          <a:xfrm>
            <a:off x="443750" y="248716"/>
            <a:ext cx="1512599" cy="1508883"/>
          </a:xfrm>
          <a:prstGeom prst="rect">
            <a:avLst/>
          </a:prstGeom>
          <a:solidFill>
            <a:schemeClr val="lt1"/>
          </a:solidFill>
          <a:ln cap="flat" cmpd="sng" w="38100">
            <a:solidFill>
              <a:srgbClr val="A7C894"/>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pic>
        <p:nvPicPr>
          <p:cNvPr id="555" name="Google Shape;555;g22429979770_0_1137"/>
          <p:cNvPicPr preferRelativeResize="0"/>
          <p:nvPr/>
        </p:nvPicPr>
        <p:blipFill rotWithShape="1">
          <a:blip r:embed="rId4">
            <a:alphaModFix/>
          </a:blip>
          <a:srcRect b="16598" l="19632" r="40898" t="21927"/>
          <a:stretch/>
        </p:blipFill>
        <p:spPr>
          <a:xfrm>
            <a:off x="264300" y="219513"/>
            <a:ext cx="1595324" cy="1568887"/>
          </a:xfrm>
          <a:prstGeom prst="rect">
            <a:avLst/>
          </a:prstGeom>
          <a:noFill/>
          <a:ln cap="flat" cmpd="sng" w="38100">
            <a:solidFill>
              <a:srgbClr val="A7C894"/>
            </a:solidFill>
            <a:prstDash val="solid"/>
            <a:round/>
            <a:headEnd len="sm" w="sm" type="none"/>
            <a:tailEnd len="sm" w="sm" type="none"/>
          </a:ln>
        </p:spPr>
      </p:pic>
      <p:sp>
        <p:nvSpPr>
          <p:cNvPr id="556" name="Google Shape;556;g22429979770_0_1137"/>
          <p:cNvSpPr txBox="1"/>
          <p:nvPr/>
        </p:nvSpPr>
        <p:spPr>
          <a:xfrm>
            <a:off x="2030975" y="320875"/>
            <a:ext cx="548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solidFill>
                  <a:schemeClr val="dk1"/>
                </a:solidFill>
                <a:latin typeface="Roboto"/>
                <a:ea typeface="Roboto"/>
                <a:cs typeface="Roboto"/>
                <a:sym typeface="Roboto"/>
              </a:rPr>
              <a:t>“En los momentos más oscuros, recuerda que dentro de vos hay una luz que puede iluminar incluso las sombras más profundas. Respira profundo y confía en tu fuerza interior para atravesar cada desafío.”</a:t>
            </a:r>
            <a:endParaRPr i="1" sz="1200">
              <a:solidFill>
                <a:schemeClr val="dk1"/>
              </a:solidFill>
              <a:latin typeface="Roboto"/>
              <a:ea typeface="Roboto"/>
              <a:cs typeface="Roboto"/>
              <a:sym typeface="Roboto"/>
            </a:endParaRPr>
          </a:p>
        </p:txBody>
      </p:sp>
      <p:sp>
        <p:nvSpPr>
          <p:cNvPr id="557" name="Google Shape;557;g22429979770_0_1137"/>
          <p:cNvSpPr txBox="1"/>
          <p:nvPr/>
        </p:nvSpPr>
        <p:spPr>
          <a:xfrm>
            <a:off x="229525" y="2435650"/>
            <a:ext cx="237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Edad: </a:t>
            </a:r>
            <a:r>
              <a:rPr lang="es" sz="1100">
                <a:solidFill>
                  <a:schemeClr val="dk1"/>
                </a:solidFill>
                <a:latin typeface="Roboto"/>
                <a:ea typeface="Roboto"/>
                <a:cs typeface="Roboto"/>
                <a:sym typeface="Roboto"/>
              </a:rPr>
              <a:t>25 años</a:t>
            </a:r>
            <a:endParaRPr sz="11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rPr b="1" lang="es" sz="1100">
                <a:solidFill>
                  <a:schemeClr val="dk1"/>
                </a:solidFill>
                <a:latin typeface="Roboto"/>
                <a:ea typeface="Roboto"/>
                <a:cs typeface="Roboto"/>
                <a:sym typeface="Roboto"/>
              </a:rPr>
              <a:t>Educación: </a:t>
            </a:r>
            <a:r>
              <a:rPr lang="es" sz="1200">
                <a:solidFill>
                  <a:schemeClr val="dk1"/>
                </a:solidFill>
                <a:latin typeface="Roboto"/>
                <a:ea typeface="Roboto"/>
                <a:cs typeface="Roboto"/>
                <a:sym typeface="Roboto"/>
              </a:rPr>
              <a:t>Secundaria</a:t>
            </a:r>
            <a:endParaRPr b="1" sz="1100">
              <a:solidFill>
                <a:schemeClr val="dk1"/>
              </a:solidFill>
              <a:latin typeface="Roboto"/>
              <a:ea typeface="Roboto"/>
              <a:cs typeface="Roboto"/>
              <a:sym typeface="Roboto"/>
            </a:endParaRPr>
          </a:p>
          <a:p>
            <a:pPr indent="0" lvl="0" marL="0" rtl="0" algn="l">
              <a:spcBef>
                <a:spcPts val="0"/>
              </a:spcBef>
              <a:spcAft>
                <a:spcPts val="0"/>
              </a:spcAft>
              <a:buNone/>
            </a:pPr>
            <a:r>
              <a:rPr b="1" lang="es" sz="1100">
                <a:solidFill>
                  <a:schemeClr val="dk1"/>
                </a:solidFill>
                <a:latin typeface="Roboto"/>
                <a:ea typeface="Roboto"/>
                <a:cs typeface="Roboto"/>
                <a:sym typeface="Roboto"/>
              </a:rPr>
              <a:t>Ubicación: </a:t>
            </a:r>
            <a:r>
              <a:rPr lang="es" sz="1100">
                <a:solidFill>
                  <a:schemeClr val="dk1"/>
                </a:solidFill>
                <a:latin typeface="Roboto"/>
                <a:ea typeface="Roboto"/>
                <a:cs typeface="Roboto"/>
                <a:sym typeface="Roboto"/>
              </a:rPr>
              <a:t>Ushuaia, TDF</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s" sz="1100">
                <a:solidFill>
                  <a:schemeClr val="dk1"/>
                </a:solidFill>
                <a:latin typeface="Roboto"/>
                <a:ea typeface="Roboto"/>
                <a:cs typeface="Roboto"/>
                <a:sym typeface="Roboto"/>
              </a:rPr>
              <a:t>Estado civil: </a:t>
            </a:r>
            <a:r>
              <a:rPr lang="es" sz="1100">
                <a:solidFill>
                  <a:schemeClr val="dk1"/>
                </a:solidFill>
                <a:latin typeface="Roboto"/>
                <a:ea typeface="Roboto"/>
                <a:cs typeface="Roboto"/>
                <a:sym typeface="Roboto"/>
              </a:rPr>
              <a:t>Soltero</a:t>
            </a:r>
            <a:endParaRPr sz="1100">
              <a:solidFill>
                <a:schemeClr val="dk1"/>
              </a:solidFill>
              <a:latin typeface="Roboto"/>
              <a:ea typeface="Roboto"/>
              <a:cs typeface="Roboto"/>
              <a:sym typeface="Roboto"/>
            </a:endParaRPr>
          </a:p>
          <a:p>
            <a:pPr indent="0" lvl="0" marL="0" rtl="0" algn="l">
              <a:spcBef>
                <a:spcPts val="0"/>
              </a:spcBef>
              <a:spcAft>
                <a:spcPts val="0"/>
              </a:spcAft>
              <a:buNone/>
            </a:pPr>
            <a:r>
              <a:rPr b="1" lang="es" sz="1100">
                <a:solidFill>
                  <a:schemeClr val="dk1"/>
                </a:solidFill>
                <a:latin typeface="Roboto"/>
                <a:ea typeface="Roboto"/>
                <a:cs typeface="Roboto"/>
                <a:sym typeface="Roboto"/>
              </a:rPr>
              <a:t>Ocupación: </a:t>
            </a:r>
            <a:r>
              <a:rPr lang="es" sz="1100">
                <a:solidFill>
                  <a:schemeClr val="dk1"/>
                </a:solidFill>
                <a:latin typeface="Roboto"/>
                <a:ea typeface="Roboto"/>
                <a:cs typeface="Roboto"/>
                <a:sym typeface="Roboto"/>
              </a:rPr>
              <a:t>Universitario</a:t>
            </a:r>
            <a:endParaRPr sz="1100">
              <a:solidFill>
                <a:schemeClr val="dk1"/>
              </a:solidFill>
              <a:latin typeface="Roboto"/>
              <a:ea typeface="Roboto"/>
              <a:cs typeface="Roboto"/>
              <a:sym typeface="Roboto"/>
            </a:endParaRPr>
          </a:p>
        </p:txBody>
      </p:sp>
      <p:sp>
        <p:nvSpPr>
          <p:cNvPr id="558" name="Google Shape;558;g22429979770_0_1137"/>
          <p:cNvSpPr/>
          <p:nvPr/>
        </p:nvSpPr>
        <p:spPr>
          <a:xfrm>
            <a:off x="2626875" y="2571750"/>
            <a:ext cx="3135300" cy="1080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s" sz="1200">
                <a:solidFill>
                  <a:schemeClr val="dk1"/>
                </a:solidFill>
                <a:latin typeface="Roboto"/>
                <a:ea typeface="Roboto"/>
                <a:cs typeface="Roboto"/>
                <a:sym typeface="Roboto"/>
              </a:rPr>
              <a:t>Objetivos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Manejar ansiedad y cambios.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Recuperar sociabilidad y extroversión.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Encontrar calma y confianza interior.</a:t>
            </a:r>
            <a:endParaRPr sz="1200">
              <a:solidFill>
                <a:schemeClr val="dk1"/>
              </a:solidFill>
              <a:latin typeface="Roboto"/>
              <a:ea typeface="Roboto"/>
              <a:cs typeface="Roboto"/>
              <a:sym typeface="Roboto"/>
            </a:endParaRPr>
          </a:p>
        </p:txBody>
      </p:sp>
      <p:sp>
        <p:nvSpPr>
          <p:cNvPr id="559" name="Google Shape;559;g22429979770_0_1137"/>
          <p:cNvSpPr/>
          <p:nvPr/>
        </p:nvSpPr>
        <p:spPr>
          <a:xfrm>
            <a:off x="5786225" y="2571750"/>
            <a:ext cx="3135300" cy="108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chemeClr val="dk1"/>
                </a:solidFill>
                <a:latin typeface="Roboto"/>
                <a:ea typeface="Roboto"/>
                <a:cs typeface="Roboto"/>
                <a:sym typeface="Roboto"/>
              </a:rPr>
              <a:t>Frustraciones</a:t>
            </a:r>
            <a:endParaRPr b="1"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Ataques de pánico por cambios.</a:t>
            </a:r>
            <a:endParaRPr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Soledad y desconexión con seres queridos.</a:t>
            </a:r>
            <a:endParaRPr sz="1200">
              <a:solidFill>
                <a:schemeClr val="dk1"/>
              </a:solidFill>
              <a:latin typeface="Roboto"/>
              <a:ea typeface="Roboto"/>
              <a:cs typeface="Roboto"/>
              <a:sym typeface="Roboto"/>
            </a:endParaRPr>
          </a:p>
          <a:p>
            <a:pPr indent="-304800" lvl="0" marL="457200" rtl="0" algn="l">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Dificultad para adaptarse a nueva vida.</a:t>
            </a:r>
            <a:endParaRPr sz="1200">
              <a:solidFill>
                <a:schemeClr val="dk1"/>
              </a:solidFill>
              <a:latin typeface="Roboto"/>
              <a:ea typeface="Roboto"/>
              <a:cs typeface="Roboto"/>
              <a:sym typeface="Roboto"/>
            </a:endParaRPr>
          </a:p>
        </p:txBody>
      </p:sp>
      <p:sp>
        <p:nvSpPr>
          <p:cNvPr id="560" name="Google Shape;560;g22429979770_0_1137"/>
          <p:cNvSpPr txBox="1"/>
          <p:nvPr/>
        </p:nvSpPr>
        <p:spPr>
          <a:xfrm>
            <a:off x="333225" y="1765675"/>
            <a:ext cx="152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chemeClr val="dk1"/>
                </a:solidFill>
                <a:latin typeface="Roboto"/>
                <a:ea typeface="Roboto"/>
                <a:cs typeface="Roboto"/>
                <a:sym typeface="Roboto"/>
              </a:rPr>
              <a:t>Damián Doro</a:t>
            </a:r>
            <a:endParaRPr b="1" sz="1700">
              <a:solidFill>
                <a:schemeClr val="dk1"/>
              </a:solidFill>
              <a:latin typeface="Roboto"/>
              <a:ea typeface="Roboto"/>
              <a:cs typeface="Roboto"/>
              <a:sym typeface="Roboto"/>
            </a:endParaRPr>
          </a:p>
        </p:txBody>
      </p:sp>
      <p:sp>
        <p:nvSpPr>
          <p:cNvPr id="561" name="Google Shape;561;g22429979770_0_1137"/>
          <p:cNvSpPr/>
          <p:nvPr/>
        </p:nvSpPr>
        <p:spPr>
          <a:xfrm>
            <a:off x="2030975" y="1115950"/>
            <a:ext cx="6842100" cy="131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dk1"/>
                </a:solidFill>
                <a:latin typeface="Roboto"/>
                <a:ea typeface="Roboto"/>
                <a:cs typeface="Roboto"/>
                <a:sym typeface="Roboto"/>
              </a:rPr>
              <a:t>Bio</a:t>
            </a:r>
            <a:endParaRPr b="1" sz="1200">
              <a:solidFill>
                <a:schemeClr val="dk1"/>
              </a:solidFill>
              <a:latin typeface="Roboto"/>
              <a:ea typeface="Roboto"/>
              <a:cs typeface="Roboto"/>
              <a:sym typeface="Roboto"/>
            </a:endParaRPr>
          </a:p>
          <a:p>
            <a:pPr indent="0" lvl="0" marL="0" rtl="0" algn="just">
              <a:spcBef>
                <a:spcPts val="0"/>
              </a:spcBef>
              <a:spcAft>
                <a:spcPts val="0"/>
              </a:spcAft>
              <a:buNone/>
            </a:pPr>
            <a:r>
              <a:rPr lang="es" sz="1200">
                <a:solidFill>
                  <a:schemeClr val="dk1"/>
                </a:solidFill>
                <a:latin typeface="Roboto"/>
                <a:ea typeface="Roboto"/>
                <a:cs typeface="Roboto"/>
                <a:sym typeface="Roboto"/>
              </a:rPr>
              <a:t>Damián vive solo en Ushuaia, donde trabaja como guía turístico. Es aficionado a la fotografía y amante de la naturaleza. Solía ser una persona muy sociable y extrovertida, pero el cambio de rutina al irse a vivir a Ushuaia alejado  de sus amigos más cercanos y familia le trajo muchos cambios en su personalidad, de unos meses a esta parte sufre ataques de pánico y se volvió una persona muy introvertida.</a:t>
            </a:r>
            <a:endParaRPr sz="1200">
              <a:solidFill>
                <a:schemeClr val="dk1"/>
              </a:solidFill>
              <a:latin typeface="Roboto"/>
              <a:ea typeface="Roboto"/>
              <a:cs typeface="Roboto"/>
              <a:sym typeface="Roboto"/>
            </a:endParaRPr>
          </a:p>
        </p:txBody>
      </p:sp>
      <p:sp>
        <p:nvSpPr>
          <p:cNvPr id="562" name="Google Shape;562;g22429979770_0_1137"/>
          <p:cNvSpPr/>
          <p:nvPr/>
        </p:nvSpPr>
        <p:spPr>
          <a:xfrm>
            <a:off x="2602825" y="3788150"/>
            <a:ext cx="3135300" cy="108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1200">
                <a:solidFill>
                  <a:schemeClr val="dk1"/>
                </a:solidFill>
                <a:latin typeface="Roboto"/>
                <a:ea typeface="Roboto"/>
                <a:cs typeface="Roboto"/>
                <a:sym typeface="Roboto"/>
              </a:rPr>
              <a:t>Motivaciones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Recuperar confianza y calma.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Seguir pasión por fotografía y naturaleza.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Reconectar con amigos y familiares.</a:t>
            </a:r>
            <a:endParaRPr sz="12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563" name="Google Shape;563;g22429979770_0_1137"/>
          <p:cNvSpPr/>
          <p:nvPr/>
        </p:nvSpPr>
        <p:spPr>
          <a:xfrm>
            <a:off x="5814275" y="3788150"/>
            <a:ext cx="3058800" cy="108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chemeClr val="dk1"/>
                </a:solidFill>
                <a:latin typeface="Roboto"/>
                <a:ea typeface="Roboto"/>
                <a:cs typeface="Roboto"/>
                <a:sym typeface="Roboto"/>
              </a:rPr>
              <a:t>Habilidades tecnológicas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Básicas: navegación por internet.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Uso de aplicaciones de mensajería.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6A276"/>
              </a:buClr>
              <a:buSzPts val="1200"/>
              <a:buFont typeface="Roboto"/>
              <a:buChar char="●"/>
            </a:pPr>
            <a:r>
              <a:rPr lang="es" sz="1200">
                <a:solidFill>
                  <a:schemeClr val="dk1"/>
                </a:solidFill>
                <a:latin typeface="Roboto"/>
                <a:ea typeface="Roboto"/>
                <a:cs typeface="Roboto"/>
                <a:sym typeface="Roboto"/>
              </a:rPr>
              <a:t>Disposición para aprender nuevas herramientas.</a:t>
            </a:r>
            <a:endParaRPr sz="1200">
              <a:solidFill>
                <a:schemeClr val="dk1"/>
              </a:solidFill>
              <a:latin typeface="Roboto"/>
              <a:ea typeface="Roboto"/>
              <a:cs typeface="Roboto"/>
              <a:sym typeface="Roboto"/>
            </a:endParaRPr>
          </a:p>
        </p:txBody>
      </p:sp>
      <p:sp>
        <p:nvSpPr>
          <p:cNvPr id="564" name="Google Shape;564;g22429979770_0_1137"/>
          <p:cNvSpPr/>
          <p:nvPr/>
        </p:nvSpPr>
        <p:spPr>
          <a:xfrm>
            <a:off x="264300" y="3560857"/>
            <a:ext cx="2277900" cy="13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Justificación:</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s" sz="1200">
                <a:solidFill>
                  <a:schemeClr val="dk1"/>
                </a:solidFill>
                <a:latin typeface="Roboto"/>
                <a:ea typeface="Roboto"/>
                <a:cs typeface="Roboto"/>
                <a:sym typeface="Roboto"/>
              </a:rPr>
              <a:t>Necesita trabajar en su ansiedad frente a los cambios y adquirir herramientas que le permitan tomar estos momentos con más calma.</a:t>
            </a:r>
            <a:endParaRPr sz="12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68" name="Shape 568"/>
        <p:cNvGrpSpPr/>
        <p:nvPr/>
      </p:nvGrpSpPr>
      <p:grpSpPr>
        <a:xfrm>
          <a:off x="0" y="0"/>
          <a:ext cx="0" cy="0"/>
          <a:chOff x="0" y="0"/>
          <a:chExt cx="0" cy="0"/>
        </a:xfrm>
      </p:grpSpPr>
      <p:sp>
        <p:nvSpPr>
          <p:cNvPr id="569" name="Google Shape;569;g22429979770_0_1284"/>
          <p:cNvSpPr/>
          <p:nvPr/>
        </p:nvSpPr>
        <p:spPr>
          <a:xfrm>
            <a:off x="828475" y="215075"/>
            <a:ext cx="3622800" cy="353400"/>
          </a:xfrm>
          <a:prstGeom prst="roundRect">
            <a:avLst>
              <a:gd fmla="val 16667" name="adj"/>
            </a:avLst>
          </a:prstGeom>
          <a:solidFill>
            <a:srgbClr val="0096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480">
                <a:solidFill>
                  <a:schemeClr val="dk1"/>
                </a:solidFill>
                <a:latin typeface="Roboto Black"/>
                <a:ea typeface="Roboto Black"/>
                <a:cs typeface="Roboto Black"/>
                <a:sym typeface="Roboto Black"/>
              </a:rPr>
              <a:t>    MARIANO GONZALEZ</a:t>
            </a:r>
            <a:endParaRPr sz="1480">
              <a:solidFill>
                <a:schemeClr val="dk1"/>
              </a:solidFill>
              <a:latin typeface="Roboto Black"/>
              <a:ea typeface="Roboto Black"/>
              <a:cs typeface="Roboto Black"/>
              <a:sym typeface="Roboto Black"/>
            </a:endParaRPr>
          </a:p>
        </p:txBody>
      </p:sp>
      <p:sp>
        <p:nvSpPr>
          <p:cNvPr id="570" name="Google Shape;570;g22429979770_0_1284"/>
          <p:cNvSpPr txBox="1"/>
          <p:nvPr/>
        </p:nvSpPr>
        <p:spPr>
          <a:xfrm>
            <a:off x="828527" y="623975"/>
            <a:ext cx="3622800" cy="4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“NO DEJES PARA MAÑANA LO</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b="1" lang="es" sz="1200">
                <a:solidFill>
                  <a:schemeClr val="dk1"/>
                </a:solidFill>
                <a:latin typeface="Roboto"/>
                <a:ea typeface="Roboto"/>
                <a:cs typeface="Roboto"/>
                <a:sym typeface="Roboto"/>
              </a:rPr>
              <a:t>QUE PUEDES HACER HOY”</a:t>
            </a:r>
            <a:endParaRPr b="1" sz="1200">
              <a:solidFill>
                <a:schemeClr val="dk1"/>
              </a:solidFill>
              <a:latin typeface="Roboto"/>
              <a:ea typeface="Roboto"/>
              <a:cs typeface="Roboto"/>
              <a:sym typeface="Roboto"/>
            </a:endParaRPr>
          </a:p>
        </p:txBody>
      </p:sp>
      <p:sp>
        <p:nvSpPr>
          <p:cNvPr id="571" name="Google Shape;571;g22429979770_0_1284"/>
          <p:cNvSpPr/>
          <p:nvPr/>
        </p:nvSpPr>
        <p:spPr>
          <a:xfrm>
            <a:off x="280850" y="1175325"/>
            <a:ext cx="4170300" cy="1246800"/>
          </a:xfrm>
          <a:prstGeom prst="roundRect">
            <a:avLst>
              <a:gd fmla="val 16667" name="adj"/>
            </a:avLst>
          </a:prstGeom>
          <a:solidFill>
            <a:srgbClr val="4141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Ocupación: </a:t>
            </a:r>
            <a:r>
              <a:rPr lang="es" sz="900">
                <a:solidFill>
                  <a:schemeClr val="dk1"/>
                </a:solidFill>
                <a:latin typeface="Roboto"/>
                <a:ea typeface="Roboto"/>
                <a:cs typeface="Roboto"/>
                <a:sym typeface="Roboto"/>
              </a:rPr>
              <a:t>Trabajador independiente en programación. </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Género: </a:t>
            </a:r>
            <a:r>
              <a:rPr lang="es" sz="900">
                <a:solidFill>
                  <a:schemeClr val="dk1"/>
                </a:solidFill>
                <a:latin typeface="Roboto"/>
                <a:ea typeface="Roboto"/>
                <a:cs typeface="Roboto"/>
                <a:sym typeface="Roboto"/>
              </a:rPr>
              <a:t>Masculino.</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Estado Civil: </a:t>
            </a:r>
            <a:r>
              <a:rPr lang="es" sz="900">
                <a:solidFill>
                  <a:schemeClr val="dk1"/>
                </a:solidFill>
                <a:latin typeface="Roboto"/>
                <a:ea typeface="Roboto"/>
                <a:cs typeface="Roboto"/>
                <a:sym typeface="Roboto"/>
              </a:rPr>
              <a:t>Casado.</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Edad: </a:t>
            </a:r>
            <a:r>
              <a:rPr lang="es" sz="900">
                <a:solidFill>
                  <a:schemeClr val="dk1"/>
                </a:solidFill>
                <a:latin typeface="Roboto"/>
                <a:ea typeface="Roboto"/>
                <a:cs typeface="Roboto"/>
                <a:sym typeface="Roboto"/>
              </a:rPr>
              <a:t>40 años.</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Ciudad: </a:t>
            </a:r>
            <a:r>
              <a:rPr lang="es" sz="900">
                <a:solidFill>
                  <a:schemeClr val="dk1"/>
                </a:solidFill>
                <a:latin typeface="Roboto"/>
                <a:ea typeface="Roboto"/>
                <a:cs typeface="Roboto"/>
                <a:sym typeface="Roboto"/>
              </a:rPr>
              <a:t>Córdoba - Argentina.</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Tecnología: </a:t>
            </a:r>
            <a:r>
              <a:rPr lang="es" sz="900">
                <a:solidFill>
                  <a:schemeClr val="dk1"/>
                </a:solidFill>
                <a:latin typeface="Roboto"/>
                <a:ea typeface="Roboto"/>
                <a:cs typeface="Roboto"/>
                <a:sym typeface="Roboto"/>
              </a:rPr>
              <a:t>Utiliza la tecnología en exceso debido a su trabajo y en su tiempo libre le resulta difícil librarse del dispositivo móvil, también por trabajo.</a:t>
            </a:r>
            <a:endParaRPr sz="900">
              <a:solidFill>
                <a:schemeClr val="dk1"/>
              </a:solidFill>
              <a:latin typeface="Roboto"/>
              <a:ea typeface="Roboto"/>
              <a:cs typeface="Roboto"/>
              <a:sym typeface="Roboto"/>
            </a:endParaRPr>
          </a:p>
        </p:txBody>
      </p:sp>
      <p:sp>
        <p:nvSpPr>
          <p:cNvPr id="572" name="Google Shape;572;g22429979770_0_1284"/>
          <p:cNvSpPr/>
          <p:nvPr/>
        </p:nvSpPr>
        <p:spPr>
          <a:xfrm>
            <a:off x="282287" y="2422125"/>
            <a:ext cx="4170300" cy="799200"/>
          </a:xfrm>
          <a:prstGeom prst="roundRect">
            <a:avLst>
              <a:gd fmla="val 11083" name="adj"/>
            </a:avLst>
          </a:prstGeom>
          <a:solidFill>
            <a:srgbClr val="009688"/>
          </a:solidFill>
          <a:ln>
            <a:noFill/>
          </a:ln>
        </p:spPr>
        <p:txBody>
          <a:bodyPr anchorCtr="0" anchor="ctr" bIns="91425" lIns="91425" spcFirstLastPara="1" rIns="91425" wrap="square" tIns="91425">
            <a:noAutofit/>
          </a:bodyPr>
          <a:lstStyle/>
          <a:p>
            <a:pPr indent="0" lvl="0" marL="0" rtl="0" algn="l">
              <a:lnSpc>
                <a:spcPct val="95000"/>
              </a:lnSpc>
              <a:spcBef>
                <a:spcPts val="0"/>
              </a:spcBef>
              <a:spcAft>
                <a:spcPts val="1200"/>
              </a:spcAft>
              <a:buClr>
                <a:srgbClr val="000000"/>
              </a:buClr>
              <a:buSzPts val="852"/>
              <a:buFont typeface="Arial"/>
              <a:buNone/>
            </a:pPr>
            <a:br>
              <a:rPr lang="es" sz="995">
                <a:solidFill>
                  <a:schemeClr val="dk1"/>
                </a:solidFill>
                <a:latin typeface="Roboto"/>
                <a:ea typeface="Roboto"/>
                <a:cs typeface="Roboto"/>
                <a:sym typeface="Roboto"/>
              </a:rPr>
            </a:br>
            <a:r>
              <a:rPr lang="es" sz="900">
                <a:solidFill>
                  <a:schemeClr val="dk1"/>
                </a:solidFill>
                <a:latin typeface="Roboto"/>
                <a:ea typeface="Roboto"/>
                <a:cs typeface="Roboto"/>
                <a:sym typeface="Roboto"/>
              </a:rPr>
              <a:t>Es programador y </a:t>
            </a:r>
            <a:r>
              <a:rPr b="1" lang="es" sz="900">
                <a:solidFill>
                  <a:schemeClr val="dk1"/>
                </a:solidFill>
                <a:latin typeface="Roboto"/>
                <a:ea typeface="Roboto"/>
                <a:cs typeface="Roboto"/>
                <a:sym typeface="Roboto"/>
              </a:rPr>
              <a:t>trabaja hasta 12 horas diarias.</a:t>
            </a:r>
            <a:r>
              <a:rPr lang="es" sz="900">
                <a:solidFill>
                  <a:schemeClr val="dk1"/>
                </a:solidFill>
                <a:latin typeface="Roboto"/>
                <a:ea typeface="Roboto"/>
                <a:cs typeface="Roboto"/>
                <a:sym typeface="Roboto"/>
              </a:rPr>
              <a:t> Vive con su esposa y 2 hijos. </a:t>
            </a:r>
            <a:br>
              <a:rPr lang="es" sz="900">
                <a:solidFill>
                  <a:schemeClr val="dk1"/>
                </a:solidFill>
                <a:latin typeface="Roboto"/>
                <a:ea typeface="Roboto"/>
                <a:cs typeface="Roboto"/>
                <a:sym typeface="Roboto"/>
              </a:rPr>
            </a:br>
            <a:r>
              <a:rPr lang="es" sz="900">
                <a:solidFill>
                  <a:schemeClr val="dk1"/>
                </a:solidFill>
                <a:latin typeface="Roboto"/>
                <a:ea typeface="Roboto"/>
                <a:cs typeface="Roboto"/>
                <a:sym typeface="Roboto"/>
              </a:rPr>
              <a:t>Le preocupa su bienestar, pero </a:t>
            </a:r>
            <a:r>
              <a:rPr b="1" lang="es" sz="900">
                <a:solidFill>
                  <a:schemeClr val="dk1"/>
                </a:solidFill>
                <a:latin typeface="Roboto"/>
                <a:ea typeface="Roboto"/>
                <a:cs typeface="Roboto"/>
                <a:sym typeface="Roboto"/>
              </a:rPr>
              <a:t>no logra mantener una relación saludable con el trabajo</a:t>
            </a:r>
            <a:r>
              <a:rPr lang="es" sz="900">
                <a:solidFill>
                  <a:schemeClr val="dk1"/>
                </a:solidFill>
                <a:latin typeface="Roboto"/>
                <a:ea typeface="Roboto"/>
                <a:cs typeface="Roboto"/>
                <a:sym typeface="Roboto"/>
              </a:rPr>
              <a:t>. Prioriza la calidad de sus resultados laborales.</a:t>
            </a:r>
            <a:endParaRPr sz="900">
              <a:solidFill>
                <a:schemeClr val="dk1"/>
              </a:solidFill>
              <a:latin typeface="Roboto"/>
              <a:ea typeface="Roboto"/>
              <a:cs typeface="Roboto"/>
              <a:sym typeface="Roboto"/>
            </a:endParaRPr>
          </a:p>
        </p:txBody>
      </p:sp>
      <p:sp>
        <p:nvSpPr>
          <p:cNvPr id="573" name="Google Shape;573;g22429979770_0_1284"/>
          <p:cNvSpPr/>
          <p:nvPr/>
        </p:nvSpPr>
        <p:spPr>
          <a:xfrm>
            <a:off x="282287" y="3213950"/>
            <a:ext cx="4170300" cy="1246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rgbClr val="666666"/>
                </a:solidFill>
                <a:latin typeface="Roboto"/>
                <a:ea typeface="Roboto"/>
                <a:cs typeface="Roboto"/>
                <a:sym typeface="Roboto"/>
              </a:rPr>
              <a:t>MOTIVACIONES</a:t>
            </a:r>
            <a:endParaRPr b="1" sz="1000">
              <a:solidFill>
                <a:srgbClr val="666666"/>
              </a:solidFill>
              <a:latin typeface="Roboto"/>
              <a:ea typeface="Roboto"/>
              <a:cs typeface="Roboto"/>
              <a:sym typeface="Roboto"/>
            </a:endParaRPr>
          </a:p>
          <a:p>
            <a:pPr indent="0" lvl="0" marL="0" rtl="0" algn="l">
              <a:spcBef>
                <a:spcPts val="0"/>
              </a:spcBef>
              <a:spcAft>
                <a:spcPts val="0"/>
              </a:spcAft>
              <a:buNone/>
            </a:pPr>
            <a:r>
              <a:rPr lang="es" sz="1000">
                <a:solidFill>
                  <a:srgbClr val="666666"/>
                </a:solidFill>
                <a:latin typeface="Roboto"/>
                <a:ea typeface="Roboto"/>
                <a:cs typeface="Roboto"/>
                <a:sym typeface="Roboto"/>
              </a:rPr>
              <a:t> - Le apasiona la tecnología y trabajar en desarrollar programas eficientes.</a:t>
            </a:r>
            <a:endParaRPr sz="1000">
              <a:solidFill>
                <a:srgbClr val="666666"/>
              </a:solidFill>
              <a:latin typeface="Roboto"/>
              <a:ea typeface="Roboto"/>
              <a:cs typeface="Roboto"/>
              <a:sym typeface="Roboto"/>
            </a:endParaRPr>
          </a:p>
          <a:p>
            <a:pPr indent="0" lvl="0" marL="0" rtl="0" algn="l">
              <a:spcBef>
                <a:spcPts val="0"/>
              </a:spcBef>
              <a:spcAft>
                <a:spcPts val="0"/>
              </a:spcAft>
              <a:buNone/>
            </a:pPr>
            <a:r>
              <a:rPr lang="es" sz="1000">
                <a:solidFill>
                  <a:srgbClr val="666666"/>
                </a:solidFill>
                <a:latin typeface="Roboto"/>
                <a:ea typeface="Roboto"/>
                <a:cs typeface="Roboto"/>
                <a:sym typeface="Roboto"/>
              </a:rPr>
              <a:t>- Todos sus trabajos son remunerados en Dólares </a:t>
            </a:r>
            <a:endParaRPr b="1" sz="1000">
              <a:solidFill>
                <a:srgbClr val="666666"/>
              </a:solidFill>
              <a:latin typeface="Roboto"/>
              <a:ea typeface="Roboto"/>
              <a:cs typeface="Roboto"/>
              <a:sym typeface="Roboto"/>
            </a:endParaRPr>
          </a:p>
          <a:p>
            <a:pPr indent="0" lvl="0" marL="0" rtl="0" algn="ctr">
              <a:spcBef>
                <a:spcPts val="0"/>
              </a:spcBef>
              <a:spcAft>
                <a:spcPts val="0"/>
              </a:spcAft>
              <a:buNone/>
            </a:pPr>
            <a:r>
              <a:rPr b="1" lang="es" sz="1000">
                <a:solidFill>
                  <a:srgbClr val="666666"/>
                </a:solidFill>
                <a:latin typeface="Roboto"/>
                <a:ea typeface="Roboto"/>
                <a:cs typeface="Roboto"/>
                <a:sym typeface="Roboto"/>
              </a:rPr>
              <a:t>FRUSTRACIONES</a:t>
            </a:r>
            <a:endParaRPr b="1" sz="1000">
              <a:solidFill>
                <a:srgbClr val="666666"/>
              </a:solidFill>
              <a:latin typeface="Roboto"/>
              <a:ea typeface="Roboto"/>
              <a:cs typeface="Roboto"/>
              <a:sym typeface="Roboto"/>
            </a:endParaRPr>
          </a:p>
          <a:p>
            <a:pPr indent="0" lvl="0" marL="0" rtl="0" algn="l">
              <a:spcBef>
                <a:spcPts val="0"/>
              </a:spcBef>
              <a:spcAft>
                <a:spcPts val="0"/>
              </a:spcAft>
              <a:buNone/>
            </a:pPr>
            <a:r>
              <a:rPr lang="es" sz="1000">
                <a:solidFill>
                  <a:srgbClr val="666666"/>
                </a:solidFill>
                <a:latin typeface="Roboto"/>
                <a:ea typeface="Roboto"/>
                <a:cs typeface="Roboto"/>
                <a:sym typeface="Roboto"/>
              </a:rPr>
              <a:t>- Preocupación por el exceso de trabajo.</a:t>
            </a:r>
            <a:br>
              <a:rPr lang="es" sz="1000">
                <a:solidFill>
                  <a:srgbClr val="666666"/>
                </a:solidFill>
                <a:latin typeface="Roboto"/>
                <a:ea typeface="Roboto"/>
                <a:cs typeface="Roboto"/>
                <a:sym typeface="Roboto"/>
              </a:rPr>
            </a:br>
            <a:r>
              <a:rPr lang="es" sz="1000">
                <a:solidFill>
                  <a:srgbClr val="666666"/>
                </a:solidFill>
                <a:latin typeface="Roboto"/>
                <a:ea typeface="Roboto"/>
                <a:cs typeface="Roboto"/>
                <a:sym typeface="Roboto"/>
              </a:rPr>
              <a:t>- Falta de desconexión digital.</a:t>
            </a:r>
            <a:endParaRPr sz="1000">
              <a:solidFill>
                <a:srgbClr val="666666"/>
              </a:solidFill>
              <a:latin typeface="Roboto"/>
              <a:ea typeface="Roboto"/>
              <a:cs typeface="Roboto"/>
              <a:sym typeface="Roboto"/>
            </a:endParaRPr>
          </a:p>
        </p:txBody>
      </p:sp>
      <p:sp>
        <p:nvSpPr>
          <p:cNvPr id="574" name="Google Shape;574;g22429979770_0_1284"/>
          <p:cNvSpPr/>
          <p:nvPr/>
        </p:nvSpPr>
        <p:spPr>
          <a:xfrm>
            <a:off x="282460" y="4460750"/>
            <a:ext cx="4170300" cy="60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rgbClr val="666666"/>
                </a:solidFill>
                <a:latin typeface="Roboto"/>
                <a:ea typeface="Roboto"/>
                <a:cs typeface="Roboto"/>
                <a:sym typeface="Roboto"/>
              </a:rPr>
              <a:t>OBJETIVOS Y METAS</a:t>
            </a:r>
            <a:endParaRPr b="1" sz="1000">
              <a:solidFill>
                <a:srgbClr val="666666"/>
              </a:solidFill>
              <a:latin typeface="Roboto"/>
              <a:ea typeface="Roboto"/>
              <a:cs typeface="Roboto"/>
              <a:sym typeface="Roboto"/>
            </a:endParaRPr>
          </a:p>
          <a:p>
            <a:pPr indent="0" lvl="0" marL="0" rtl="0" algn="l">
              <a:spcBef>
                <a:spcPts val="0"/>
              </a:spcBef>
              <a:spcAft>
                <a:spcPts val="0"/>
              </a:spcAft>
              <a:buNone/>
            </a:pPr>
            <a:r>
              <a:rPr b="1" lang="es" sz="1000">
                <a:solidFill>
                  <a:srgbClr val="666666"/>
                </a:solidFill>
                <a:latin typeface="Roboto"/>
                <a:ea typeface="Roboto"/>
                <a:cs typeface="Roboto"/>
                <a:sym typeface="Roboto"/>
              </a:rPr>
              <a:t> - </a:t>
            </a:r>
            <a:r>
              <a:rPr lang="es" sz="900">
                <a:solidFill>
                  <a:srgbClr val="666666"/>
                </a:solidFill>
                <a:latin typeface="Roboto"/>
                <a:ea typeface="Roboto"/>
                <a:cs typeface="Roboto"/>
                <a:sym typeface="Roboto"/>
              </a:rPr>
              <a:t>Comodidades en su hogar y para su familia. </a:t>
            </a:r>
            <a:endParaRPr sz="900">
              <a:solidFill>
                <a:srgbClr val="666666"/>
              </a:solidFill>
              <a:latin typeface="Roboto"/>
              <a:ea typeface="Roboto"/>
              <a:cs typeface="Roboto"/>
              <a:sym typeface="Roboto"/>
            </a:endParaRPr>
          </a:p>
          <a:p>
            <a:pPr indent="0" lvl="0" marL="0" rtl="0" algn="l">
              <a:spcBef>
                <a:spcPts val="0"/>
              </a:spcBef>
              <a:spcAft>
                <a:spcPts val="0"/>
              </a:spcAft>
              <a:buNone/>
            </a:pPr>
            <a:r>
              <a:rPr lang="es" sz="900">
                <a:solidFill>
                  <a:srgbClr val="666666"/>
                </a:solidFill>
                <a:latin typeface="Roboto"/>
                <a:ea typeface="Roboto"/>
                <a:cs typeface="Roboto"/>
                <a:sym typeface="Roboto"/>
              </a:rPr>
              <a:t>-Creación de su propia empresa para venta de softwares.</a:t>
            </a:r>
            <a:endParaRPr sz="900">
              <a:solidFill>
                <a:srgbClr val="666666"/>
              </a:solidFill>
              <a:latin typeface="Roboto"/>
              <a:ea typeface="Roboto"/>
              <a:cs typeface="Roboto"/>
              <a:sym typeface="Roboto"/>
            </a:endParaRPr>
          </a:p>
        </p:txBody>
      </p:sp>
      <p:pic>
        <p:nvPicPr>
          <p:cNvPr id="575" name="Google Shape;575;g22429979770_0_1284"/>
          <p:cNvPicPr preferRelativeResize="0"/>
          <p:nvPr/>
        </p:nvPicPr>
        <p:blipFill>
          <a:blip r:embed="rId3">
            <a:alphaModFix/>
          </a:blip>
          <a:stretch>
            <a:fillRect/>
          </a:stretch>
        </p:blipFill>
        <p:spPr>
          <a:xfrm>
            <a:off x="282100" y="200975"/>
            <a:ext cx="874800" cy="874800"/>
          </a:xfrm>
          <a:prstGeom prst="ellipse">
            <a:avLst/>
          </a:prstGeom>
          <a:noFill/>
          <a:ln cap="flat" cmpd="sng" w="38100">
            <a:solidFill>
              <a:schemeClr val="accent1"/>
            </a:solidFill>
            <a:prstDash val="solid"/>
            <a:round/>
            <a:headEnd len="sm" w="sm" type="none"/>
            <a:tailEnd len="sm" w="sm" type="none"/>
          </a:ln>
        </p:spPr>
      </p:pic>
      <p:sp>
        <p:nvSpPr>
          <p:cNvPr id="576" name="Google Shape;576;g22429979770_0_1284"/>
          <p:cNvSpPr/>
          <p:nvPr/>
        </p:nvSpPr>
        <p:spPr>
          <a:xfrm>
            <a:off x="5410773" y="215075"/>
            <a:ext cx="3450900" cy="353400"/>
          </a:xfrm>
          <a:prstGeom prst="roundRect">
            <a:avLst>
              <a:gd fmla="val 16667" name="adj"/>
            </a:avLst>
          </a:prstGeom>
          <a:solidFill>
            <a:srgbClr val="0096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480">
                <a:solidFill>
                  <a:schemeClr val="dk1"/>
                </a:solidFill>
                <a:latin typeface="Roboto Black"/>
                <a:ea typeface="Roboto Black"/>
                <a:cs typeface="Roboto Black"/>
                <a:sym typeface="Roboto Black"/>
              </a:rPr>
              <a:t>LEANDRO FALABELA</a:t>
            </a:r>
            <a:endParaRPr sz="1480">
              <a:solidFill>
                <a:schemeClr val="dk1"/>
              </a:solidFill>
              <a:latin typeface="Roboto Black"/>
              <a:ea typeface="Roboto Black"/>
              <a:cs typeface="Roboto Black"/>
              <a:sym typeface="Roboto Black"/>
            </a:endParaRPr>
          </a:p>
        </p:txBody>
      </p:sp>
      <p:sp>
        <p:nvSpPr>
          <p:cNvPr id="577" name="Google Shape;577;g22429979770_0_1284"/>
          <p:cNvSpPr txBox="1"/>
          <p:nvPr/>
        </p:nvSpPr>
        <p:spPr>
          <a:xfrm>
            <a:off x="5269424" y="623975"/>
            <a:ext cx="3592200" cy="4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1100"/>
              </a:spcBef>
              <a:spcAft>
                <a:spcPts val="1100"/>
              </a:spcAft>
              <a:buNone/>
            </a:pPr>
            <a:r>
              <a:rPr b="1" lang="es" sz="1200">
                <a:solidFill>
                  <a:schemeClr val="dk1"/>
                </a:solidFill>
                <a:latin typeface="Roboto"/>
                <a:ea typeface="Roboto"/>
                <a:cs typeface="Roboto"/>
                <a:sym typeface="Roboto"/>
              </a:rPr>
              <a:t>         “LO QUE SEPARA A LOS EMPRENDEDORES</a:t>
            </a:r>
            <a:br>
              <a:rPr b="1" lang="es" sz="1200">
                <a:solidFill>
                  <a:schemeClr val="dk1"/>
                </a:solidFill>
                <a:latin typeface="Roboto"/>
                <a:ea typeface="Roboto"/>
                <a:cs typeface="Roboto"/>
                <a:sym typeface="Roboto"/>
              </a:rPr>
            </a:br>
            <a:r>
              <a:rPr b="1" lang="es" sz="1200">
                <a:solidFill>
                  <a:schemeClr val="dk1"/>
                </a:solidFill>
                <a:latin typeface="Roboto"/>
                <a:ea typeface="Roboto"/>
                <a:cs typeface="Roboto"/>
                <a:sym typeface="Roboto"/>
              </a:rPr>
              <a:t>      DEL RESTO ES LA PERSEVERANCIA”</a:t>
            </a:r>
            <a:endParaRPr b="1" sz="1000">
              <a:solidFill>
                <a:schemeClr val="dk1"/>
              </a:solidFill>
              <a:latin typeface="Roboto"/>
              <a:ea typeface="Roboto"/>
              <a:cs typeface="Roboto"/>
              <a:sym typeface="Roboto"/>
            </a:endParaRPr>
          </a:p>
        </p:txBody>
      </p:sp>
      <p:sp>
        <p:nvSpPr>
          <p:cNvPr id="578" name="Google Shape;578;g22429979770_0_1284"/>
          <p:cNvSpPr/>
          <p:nvPr/>
        </p:nvSpPr>
        <p:spPr>
          <a:xfrm>
            <a:off x="4691240" y="1175325"/>
            <a:ext cx="4170300" cy="1246800"/>
          </a:xfrm>
          <a:prstGeom prst="roundRect">
            <a:avLst>
              <a:gd fmla="val 16667" name="adj"/>
            </a:avLst>
          </a:prstGeom>
          <a:solidFill>
            <a:srgbClr val="4141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Ocupación: </a:t>
            </a:r>
            <a:r>
              <a:rPr lang="es" sz="900">
                <a:solidFill>
                  <a:schemeClr val="dk1"/>
                </a:solidFill>
                <a:latin typeface="Roboto"/>
                <a:ea typeface="Roboto"/>
                <a:cs typeface="Roboto"/>
                <a:sym typeface="Roboto"/>
              </a:rPr>
              <a:t>Estudiante/ Empleado medio tiempo.</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Género: </a:t>
            </a:r>
            <a:r>
              <a:rPr lang="es" sz="900">
                <a:solidFill>
                  <a:schemeClr val="dk1"/>
                </a:solidFill>
                <a:latin typeface="Roboto"/>
                <a:ea typeface="Roboto"/>
                <a:cs typeface="Roboto"/>
                <a:sym typeface="Roboto"/>
              </a:rPr>
              <a:t>Masculino.</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Estado Civil: </a:t>
            </a:r>
            <a:r>
              <a:rPr lang="es" sz="900">
                <a:solidFill>
                  <a:schemeClr val="dk1"/>
                </a:solidFill>
                <a:latin typeface="Roboto"/>
                <a:ea typeface="Roboto"/>
                <a:cs typeface="Roboto"/>
                <a:sym typeface="Roboto"/>
              </a:rPr>
              <a:t>Soltero.</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Edad: </a:t>
            </a:r>
            <a:r>
              <a:rPr lang="es" sz="900">
                <a:solidFill>
                  <a:schemeClr val="dk1"/>
                </a:solidFill>
                <a:latin typeface="Roboto"/>
                <a:ea typeface="Roboto"/>
                <a:cs typeface="Roboto"/>
                <a:sym typeface="Roboto"/>
              </a:rPr>
              <a:t>21 años.</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Ciudad: </a:t>
            </a:r>
            <a:r>
              <a:rPr lang="es" sz="900">
                <a:solidFill>
                  <a:schemeClr val="dk1"/>
                </a:solidFill>
                <a:latin typeface="Roboto"/>
                <a:ea typeface="Roboto"/>
                <a:cs typeface="Roboto"/>
                <a:sym typeface="Roboto"/>
              </a:rPr>
              <a:t>Buenos Aires - Argentina.</a:t>
            </a:r>
            <a:endParaRPr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Tecnología: </a:t>
            </a:r>
            <a:r>
              <a:rPr lang="es" sz="900">
                <a:solidFill>
                  <a:schemeClr val="dk1"/>
                </a:solidFill>
                <a:latin typeface="Roboto"/>
                <a:ea typeface="Roboto"/>
                <a:cs typeface="Roboto"/>
                <a:sym typeface="Roboto"/>
              </a:rPr>
              <a:t>Usa redes sociales frecuentemente en su tiempo libre porque siempre lleva el celular con él. </a:t>
            </a:r>
            <a:endParaRPr sz="900">
              <a:solidFill>
                <a:schemeClr val="dk1"/>
              </a:solidFill>
              <a:latin typeface="Roboto"/>
              <a:ea typeface="Roboto"/>
              <a:cs typeface="Roboto"/>
              <a:sym typeface="Roboto"/>
            </a:endParaRPr>
          </a:p>
        </p:txBody>
      </p:sp>
      <p:sp>
        <p:nvSpPr>
          <p:cNvPr id="579" name="Google Shape;579;g22429979770_0_1284"/>
          <p:cNvSpPr/>
          <p:nvPr/>
        </p:nvSpPr>
        <p:spPr>
          <a:xfrm>
            <a:off x="4692678" y="2422125"/>
            <a:ext cx="4170300" cy="799200"/>
          </a:xfrm>
          <a:prstGeom prst="roundRect">
            <a:avLst>
              <a:gd fmla="val 11083" name="adj"/>
            </a:avLst>
          </a:prstGeom>
          <a:solidFill>
            <a:srgbClr val="009688"/>
          </a:solidFill>
          <a:ln>
            <a:noFill/>
          </a:ln>
        </p:spPr>
        <p:txBody>
          <a:bodyPr anchorCtr="0" anchor="ctr" bIns="91425" lIns="91425" spcFirstLastPara="1" rIns="91425" wrap="square" tIns="91425">
            <a:noAutofit/>
          </a:bodyPr>
          <a:lstStyle/>
          <a:p>
            <a:pPr indent="0" lvl="0" marL="0" rtl="0" algn="l">
              <a:lnSpc>
                <a:spcPct val="95000"/>
              </a:lnSpc>
              <a:spcBef>
                <a:spcPts val="0"/>
              </a:spcBef>
              <a:spcAft>
                <a:spcPts val="1200"/>
              </a:spcAft>
              <a:buNone/>
            </a:pPr>
            <a:br>
              <a:rPr lang="es" sz="900">
                <a:solidFill>
                  <a:schemeClr val="dk1"/>
                </a:solidFill>
                <a:latin typeface="Roboto"/>
                <a:ea typeface="Roboto"/>
                <a:cs typeface="Roboto"/>
                <a:sym typeface="Roboto"/>
              </a:rPr>
            </a:br>
            <a:r>
              <a:rPr lang="es" sz="900">
                <a:solidFill>
                  <a:schemeClr val="dk1"/>
                </a:solidFill>
                <a:latin typeface="Roboto"/>
                <a:ea typeface="Roboto"/>
                <a:cs typeface="Roboto"/>
                <a:sym typeface="Roboto"/>
              </a:rPr>
              <a:t>Vive con sus padres, es estudiante universitario de Adm. de empresas, tiene dos hermanos y trabaja medio tiempo en un local de comida rápida. </a:t>
            </a:r>
            <a:br>
              <a:rPr lang="es" sz="900">
                <a:solidFill>
                  <a:schemeClr val="dk1"/>
                </a:solidFill>
                <a:latin typeface="Roboto"/>
                <a:ea typeface="Roboto"/>
                <a:cs typeface="Roboto"/>
                <a:sym typeface="Roboto"/>
              </a:rPr>
            </a:br>
            <a:r>
              <a:rPr lang="es" sz="900">
                <a:solidFill>
                  <a:schemeClr val="dk1"/>
                </a:solidFill>
                <a:latin typeface="Roboto"/>
                <a:ea typeface="Roboto"/>
                <a:cs typeface="Roboto"/>
                <a:sym typeface="Roboto"/>
              </a:rPr>
              <a:t>Le gustan hacer deportes para despejar la mente, usualmente no logra organizar sus horarios para todas las actividades que realiza.</a:t>
            </a:r>
            <a:endParaRPr sz="995">
              <a:solidFill>
                <a:schemeClr val="dk1"/>
              </a:solidFill>
              <a:latin typeface="Roboto"/>
              <a:ea typeface="Roboto"/>
              <a:cs typeface="Roboto"/>
              <a:sym typeface="Roboto"/>
            </a:endParaRPr>
          </a:p>
        </p:txBody>
      </p:sp>
      <p:sp>
        <p:nvSpPr>
          <p:cNvPr id="580" name="Google Shape;580;g22429979770_0_1284"/>
          <p:cNvSpPr/>
          <p:nvPr/>
        </p:nvSpPr>
        <p:spPr>
          <a:xfrm>
            <a:off x="4692678" y="3213950"/>
            <a:ext cx="4170300" cy="1246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rgbClr val="666666"/>
                </a:solidFill>
                <a:latin typeface="Roboto"/>
                <a:ea typeface="Roboto"/>
                <a:cs typeface="Roboto"/>
                <a:sym typeface="Roboto"/>
              </a:rPr>
              <a:t>MOTIVACIONES</a:t>
            </a:r>
            <a:endParaRPr b="1" sz="1000">
              <a:solidFill>
                <a:srgbClr val="666666"/>
              </a:solidFill>
              <a:latin typeface="Roboto"/>
              <a:ea typeface="Roboto"/>
              <a:cs typeface="Roboto"/>
              <a:sym typeface="Roboto"/>
            </a:endParaRPr>
          </a:p>
          <a:p>
            <a:pPr indent="0" lvl="0" marL="0" rtl="0" algn="l">
              <a:spcBef>
                <a:spcPts val="0"/>
              </a:spcBef>
              <a:spcAft>
                <a:spcPts val="0"/>
              </a:spcAft>
              <a:buNone/>
            </a:pPr>
            <a:r>
              <a:rPr b="1" lang="es" sz="1000">
                <a:solidFill>
                  <a:srgbClr val="666666"/>
                </a:solidFill>
                <a:latin typeface="Roboto"/>
                <a:ea typeface="Roboto"/>
                <a:cs typeface="Roboto"/>
                <a:sym typeface="Roboto"/>
              </a:rPr>
              <a:t> </a:t>
            </a:r>
            <a:r>
              <a:rPr lang="es" sz="1000">
                <a:solidFill>
                  <a:srgbClr val="666666"/>
                </a:solidFill>
                <a:latin typeface="Roboto"/>
                <a:ea typeface="Roboto"/>
                <a:cs typeface="Roboto"/>
                <a:sym typeface="Roboto"/>
              </a:rPr>
              <a:t>- Su esfuerzo para cubrir sus estudios.</a:t>
            </a:r>
            <a:endParaRPr sz="1000">
              <a:solidFill>
                <a:srgbClr val="666666"/>
              </a:solidFill>
              <a:latin typeface="Roboto"/>
              <a:ea typeface="Roboto"/>
              <a:cs typeface="Roboto"/>
              <a:sym typeface="Roboto"/>
            </a:endParaRPr>
          </a:p>
          <a:p>
            <a:pPr indent="0" lvl="0" marL="0" rtl="0" algn="l">
              <a:spcBef>
                <a:spcPts val="0"/>
              </a:spcBef>
              <a:spcAft>
                <a:spcPts val="0"/>
              </a:spcAft>
              <a:buNone/>
            </a:pPr>
            <a:r>
              <a:rPr lang="es" sz="1000">
                <a:solidFill>
                  <a:srgbClr val="666666"/>
                </a:solidFill>
                <a:latin typeface="Roboto"/>
                <a:ea typeface="Roboto"/>
                <a:cs typeface="Roboto"/>
                <a:sym typeface="Roboto"/>
              </a:rPr>
              <a:t>- Los logros obtenidos de los grandes líderes como resultado de su esfuerzo.</a:t>
            </a:r>
            <a:endParaRPr b="1" sz="1000">
              <a:solidFill>
                <a:srgbClr val="666666"/>
              </a:solidFill>
              <a:latin typeface="Roboto"/>
              <a:ea typeface="Roboto"/>
              <a:cs typeface="Roboto"/>
              <a:sym typeface="Roboto"/>
            </a:endParaRPr>
          </a:p>
          <a:p>
            <a:pPr indent="0" lvl="0" marL="0" rtl="0" algn="ctr">
              <a:spcBef>
                <a:spcPts val="0"/>
              </a:spcBef>
              <a:spcAft>
                <a:spcPts val="0"/>
              </a:spcAft>
              <a:buNone/>
            </a:pPr>
            <a:r>
              <a:rPr b="1" lang="es" sz="1000">
                <a:solidFill>
                  <a:srgbClr val="666666"/>
                </a:solidFill>
                <a:latin typeface="Roboto"/>
                <a:ea typeface="Roboto"/>
                <a:cs typeface="Roboto"/>
                <a:sym typeface="Roboto"/>
              </a:rPr>
              <a:t>FRUSTRACIONES</a:t>
            </a:r>
            <a:endParaRPr b="1" sz="1000">
              <a:solidFill>
                <a:srgbClr val="666666"/>
              </a:solidFill>
              <a:latin typeface="Roboto"/>
              <a:ea typeface="Roboto"/>
              <a:cs typeface="Roboto"/>
              <a:sym typeface="Roboto"/>
            </a:endParaRPr>
          </a:p>
          <a:p>
            <a:pPr indent="0" lvl="0" marL="0" marR="0" rtl="0" algn="l">
              <a:lnSpc>
                <a:spcPct val="100000"/>
              </a:lnSpc>
              <a:spcBef>
                <a:spcPts val="0"/>
              </a:spcBef>
              <a:spcAft>
                <a:spcPts val="0"/>
              </a:spcAft>
              <a:buNone/>
            </a:pPr>
            <a:r>
              <a:rPr lang="es" sz="1000">
                <a:solidFill>
                  <a:srgbClr val="666666"/>
                </a:solidFill>
                <a:latin typeface="Roboto"/>
                <a:ea typeface="Roboto"/>
                <a:cs typeface="Roboto"/>
                <a:sym typeface="Roboto"/>
              </a:rPr>
              <a:t>- Desgaste de energía en actividades poco productivas.</a:t>
            </a:r>
            <a:endParaRPr sz="1000">
              <a:solidFill>
                <a:srgbClr val="666666"/>
              </a:solidFill>
              <a:latin typeface="Roboto"/>
              <a:ea typeface="Roboto"/>
              <a:cs typeface="Roboto"/>
              <a:sym typeface="Roboto"/>
            </a:endParaRPr>
          </a:p>
          <a:p>
            <a:pPr indent="0" lvl="0" marL="0" marR="0" rtl="0" algn="l">
              <a:lnSpc>
                <a:spcPct val="100000"/>
              </a:lnSpc>
              <a:spcBef>
                <a:spcPts val="0"/>
              </a:spcBef>
              <a:spcAft>
                <a:spcPts val="0"/>
              </a:spcAft>
              <a:buNone/>
            </a:pPr>
            <a:r>
              <a:rPr lang="es" sz="1000">
                <a:solidFill>
                  <a:srgbClr val="666666"/>
                </a:solidFill>
                <a:latin typeface="Roboto"/>
                <a:ea typeface="Roboto"/>
                <a:cs typeface="Roboto"/>
                <a:sym typeface="Roboto"/>
              </a:rPr>
              <a:t>- Falta de organización de horarios para cada tarea</a:t>
            </a:r>
            <a:endParaRPr b="1" sz="1000">
              <a:solidFill>
                <a:srgbClr val="666666"/>
              </a:solidFill>
              <a:latin typeface="Roboto"/>
              <a:ea typeface="Roboto"/>
              <a:cs typeface="Roboto"/>
              <a:sym typeface="Roboto"/>
            </a:endParaRPr>
          </a:p>
        </p:txBody>
      </p:sp>
      <p:sp>
        <p:nvSpPr>
          <p:cNvPr id="581" name="Google Shape;581;g22429979770_0_1284"/>
          <p:cNvSpPr/>
          <p:nvPr/>
        </p:nvSpPr>
        <p:spPr>
          <a:xfrm>
            <a:off x="4692850" y="4460750"/>
            <a:ext cx="4170300" cy="60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rgbClr val="666666"/>
                </a:solidFill>
                <a:latin typeface="Roboto"/>
                <a:ea typeface="Roboto"/>
                <a:cs typeface="Roboto"/>
                <a:sym typeface="Roboto"/>
              </a:rPr>
              <a:t>OBJETIVOS Y METAS</a:t>
            </a:r>
            <a:endParaRPr b="1" sz="1000">
              <a:solidFill>
                <a:srgbClr val="666666"/>
              </a:solidFill>
              <a:latin typeface="Roboto"/>
              <a:ea typeface="Roboto"/>
              <a:cs typeface="Roboto"/>
              <a:sym typeface="Roboto"/>
            </a:endParaRPr>
          </a:p>
          <a:p>
            <a:pPr indent="0" lvl="0" marL="0" marR="0" rtl="0" algn="l">
              <a:lnSpc>
                <a:spcPct val="100000"/>
              </a:lnSpc>
              <a:spcBef>
                <a:spcPts val="0"/>
              </a:spcBef>
              <a:spcAft>
                <a:spcPts val="0"/>
              </a:spcAft>
              <a:buNone/>
            </a:pPr>
            <a:r>
              <a:rPr b="1" lang="es" sz="1000">
                <a:solidFill>
                  <a:srgbClr val="666666"/>
                </a:solidFill>
                <a:latin typeface="Roboto"/>
                <a:ea typeface="Roboto"/>
                <a:cs typeface="Roboto"/>
                <a:sym typeface="Roboto"/>
              </a:rPr>
              <a:t> </a:t>
            </a:r>
            <a:r>
              <a:rPr lang="es" sz="900">
                <a:solidFill>
                  <a:srgbClr val="666666"/>
                </a:solidFill>
                <a:latin typeface="Roboto"/>
                <a:ea typeface="Roboto"/>
                <a:cs typeface="Roboto"/>
                <a:sym typeface="Roboto"/>
              </a:rPr>
              <a:t>- Adquirir hábitos de estudio y bienestar.</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None/>
            </a:pPr>
            <a:r>
              <a:rPr lang="es" sz="900">
                <a:solidFill>
                  <a:srgbClr val="666666"/>
                </a:solidFill>
                <a:latin typeface="Roboto"/>
                <a:ea typeface="Roboto"/>
                <a:cs typeface="Roboto"/>
                <a:sym typeface="Roboto"/>
              </a:rPr>
              <a:t>- Cumplir con sus tareas en tiempo y forma.</a:t>
            </a:r>
            <a:endParaRPr sz="900">
              <a:solidFill>
                <a:srgbClr val="666666"/>
              </a:solidFill>
              <a:latin typeface="Roboto"/>
              <a:ea typeface="Roboto"/>
              <a:cs typeface="Roboto"/>
              <a:sym typeface="Roboto"/>
            </a:endParaRPr>
          </a:p>
          <a:p>
            <a:pPr indent="0" lvl="0" marL="0" marR="0" rtl="0" algn="l">
              <a:lnSpc>
                <a:spcPct val="100000"/>
              </a:lnSpc>
              <a:spcBef>
                <a:spcPts val="0"/>
              </a:spcBef>
              <a:spcAft>
                <a:spcPts val="0"/>
              </a:spcAft>
              <a:buNone/>
            </a:pPr>
            <a:r>
              <a:rPr lang="es" sz="900">
                <a:solidFill>
                  <a:srgbClr val="666666"/>
                </a:solidFill>
                <a:latin typeface="Roboto"/>
                <a:ea typeface="Roboto"/>
                <a:cs typeface="Roboto"/>
                <a:sym typeface="Roboto"/>
              </a:rPr>
              <a:t>- Organizar sus rutinas de productividad.</a:t>
            </a:r>
            <a:endParaRPr sz="900">
              <a:solidFill>
                <a:srgbClr val="666666"/>
              </a:solidFill>
              <a:latin typeface="Roboto"/>
              <a:ea typeface="Roboto"/>
              <a:cs typeface="Roboto"/>
              <a:sym typeface="Roboto"/>
            </a:endParaRPr>
          </a:p>
        </p:txBody>
      </p:sp>
      <p:pic>
        <p:nvPicPr>
          <p:cNvPr id="582" name="Google Shape;582;g22429979770_0_1284"/>
          <p:cNvPicPr preferRelativeResize="0"/>
          <p:nvPr/>
        </p:nvPicPr>
        <p:blipFill>
          <a:blip r:embed="rId3">
            <a:alphaModFix/>
          </a:blip>
          <a:stretch>
            <a:fillRect/>
          </a:stretch>
        </p:blipFill>
        <p:spPr>
          <a:xfrm>
            <a:off x="4764275" y="200975"/>
            <a:ext cx="874800" cy="874800"/>
          </a:xfrm>
          <a:prstGeom prst="ellipse">
            <a:avLst/>
          </a:prstGeom>
          <a:noFill/>
          <a:ln cap="flat" cmpd="sng" w="38100">
            <a:solidFill>
              <a:schemeClr val="accent1"/>
            </a:solidFill>
            <a:prstDash val="solid"/>
            <a:round/>
            <a:headEnd len="sm" w="sm" type="none"/>
            <a:tailEnd len="sm" w="sm" type="none"/>
          </a:ln>
        </p:spPr>
      </p:pic>
      <p:pic>
        <p:nvPicPr>
          <p:cNvPr id="583" name="Google Shape;583;g22429979770_0_1284"/>
          <p:cNvPicPr preferRelativeResize="0"/>
          <p:nvPr/>
        </p:nvPicPr>
        <p:blipFill rotWithShape="1">
          <a:blip r:embed="rId4">
            <a:alphaModFix/>
          </a:blip>
          <a:srcRect b="41958" l="28841" r="31416" t="0"/>
          <a:stretch/>
        </p:blipFill>
        <p:spPr>
          <a:xfrm>
            <a:off x="4764276" y="200975"/>
            <a:ext cx="898500" cy="874800"/>
          </a:xfrm>
          <a:prstGeom prst="ellipse">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g2208291f3ff_0_101"/>
          <p:cNvSpPr/>
          <p:nvPr/>
        </p:nvSpPr>
        <p:spPr>
          <a:xfrm>
            <a:off x="1241025" y="1894775"/>
            <a:ext cx="6730200" cy="925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208291f3ff_0_101"/>
          <p:cNvSpPr txBox="1"/>
          <p:nvPr/>
        </p:nvSpPr>
        <p:spPr>
          <a:xfrm>
            <a:off x="1241025" y="1894775"/>
            <a:ext cx="67302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s" sz="4500" u="none" cap="none" strike="noStrike">
                <a:solidFill>
                  <a:srgbClr val="434343"/>
                </a:solidFill>
                <a:latin typeface="Archivo Narrow"/>
                <a:ea typeface="Archivo Narrow"/>
                <a:cs typeface="Archivo Narrow"/>
                <a:sym typeface="Archivo Narrow"/>
              </a:rPr>
              <a:t>¡Vamos a la práctica! 🚀</a:t>
            </a:r>
            <a:endParaRPr b="1" i="0" sz="4500" u="none" cap="none" strike="noStrike">
              <a:solidFill>
                <a:srgbClr val="434343"/>
              </a:solidFill>
              <a:latin typeface="Archivo Narrow"/>
              <a:ea typeface="Archivo Narrow"/>
              <a:cs typeface="Archivo Narrow"/>
              <a:sym typeface="Archivo Narr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3" name="Shape 593"/>
        <p:cNvGrpSpPr/>
        <p:nvPr/>
      </p:nvGrpSpPr>
      <p:grpSpPr>
        <a:xfrm>
          <a:off x="0" y="0"/>
          <a:ext cx="0" cy="0"/>
          <a:chOff x="0" y="0"/>
          <a:chExt cx="0" cy="0"/>
        </a:xfrm>
      </p:grpSpPr>
      <p:sp>
        <p:nvSpPr>
          <p:cNvPr id="594" name="Google Shape;594;g2243abc7e55_0_82"/>
          <p:cNvSpPr txBox="1"/>
          <p:nvPr/>
        </p:nvSpPr>
        <p:spPr>
          <a:xfrm>
            <a:off x="3016089" y="1908052"/>
            <a:ext cx="39771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s" sz="4500" u="none" cap="none" strike="noStrike">
                <a:solidFill>
                  <a:srgbClr val="434343"/>
                </a:solidFill>
                <a:latin typeface="Archivo Narrow"/>
                <a:ea typeface="Archivo Narrow"/>
                <a:cs typeface="Archivo Narrow"/>
                <a:sym typeface="Archivo Narrow"/>
              </a:rPr>
              <a:t>Ruta de Avance</a:t>
            </a:r>
            <a:endParaRPr b="1" sz="4500">
              <a:solidFill>
                <a:srgbClr val="434343"/>
              </a:solidFill>
              <a:latin typeface="Archivo Narrow"/>
              <a:ea typeface="Archivo Narrow"/>
              <a:cs typeface="Archivo Narrow"/>
              <a:sym typeface="Archivo Narrow"/>
            </a:endParaRPr>
          </a:p>
        </p:txBody>
      </p:sp>
      <p:grpSp>
        <p:nvGrpSpPr>
          <p:cNvPr id="595" name="Google Shape;595;g2243abc7e55_0_82"/>
          <p:cNvGrpSpPr/>
          <p:nvPr/>
        </p:nvGrpSpPr>
        <p:grpSpPr>
          <a:xfrm>
            <a:off x="2150800" y="1814175"/>
            <a:ext cx="717231" cy="880458"/>
            <a:chOff x="0" y="0"/>
            <a:chExt cx="1867789" cy="1845437"/>
          </a:xfrm>
        </p:grpSpPr>
        <p:sp>
          <p:nvSpPr>
            <p:cNvPr id="596" name="Google Shape;596;g2243abc7e55_0_82"/>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597" name="Google Shape;597;g2243abc7e55_0_82"/>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g2243abc7e55_0_82"/>
          <p:cNvSpPr/>
          <p:nvPr/>
        </p:nvSpPr>
        <p:spPr>
          <a:xfrm>
            <a:off x="2258608" y="1903887"/>
            <a:ext cx="502122" cy="624591"/>
          </a:xfrm>
          <a:custGeom>
            <a:rect b="b" l="l" r="r" t="t"/>
            <a:pathLst>
              <a:path extrusionOk="0" h="979750" w="979750">
                <a:moveTo>
                  <a:pt x="0" y="0"/>
                </a:moveTo>
                <a:lnTo>
                  <a:pt x="979750" y="0"/>
                </a:lnTo>
                <a:lnTo>
                  <a:pt x="979750" y="979750"/>
                </a:lnTo>
                <a:lnTo>
                  <a:pt x="0" y="97975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243abc7e55_0_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08" name="Google Shape;608;g2243abc7e55_0_1"/>
          <p:cNvSpPr txBox="1"/>
          <p:nvPr/>
        </p:nvSpPr>
        <p:spPr>
          <a:xfrm>
            <a:off x="1344432" y="504825"/>
            <a:ext cx="39339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3500" u="none" cap="none" strike="noStrike">
                <a:solidFill>
                  <a:srgbClr val="000000"/>
                </a:solidFill>
                <a:latin typeface="Archivo Black"/>
                <a:ea typeface="Archivo Black"/>
                <a:cs typeface="Archivo Black"/>
                <a:sym typeface="Archivo Black"/>
              </a:rPr>
              <a:t>Ruta de Avance</a:t>
            </a:r>
            <a:endParaRPr sz="700"/>
          </a:p>
        </p:txBody>
      </p:sp>
      <p:cxnSp>
        <p:nvCxnSpPr>
          <p:cNvPr id="609" name="Google Shape;609;g2243abc7e55_0_1"/>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
        <p:nvSpPr>
          <p:cNvPr id="610" name="Google Shape;610;g2243abc7e55_0_1"/>
          <p:cNvSpPr txBox="1"/>
          <p:nvPr/>
        </p:nvSpPr>
        <p:spPr>
          <a:xfrm>
            <a:off x="762181" y="1615806"/>
            <a:ext cx="34944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1500" u="none" cap="none" strike="noStrike">
                <a:solidFill>
                  <a:srgbClr val="000000"/>
                </a:solidFill>
                <a:latin typeface="Archivo Black"/>
                <a:ea typeface="Archivo Black"/>
                <a:cs typeface="Archivo Black"/>
                <a:sym typeface="Archivo Black"/>
              </a:rPr>
              <a:t>Guía estructurada para tu Proyecto Final </a:t>
            </a:r>
            <a:endParaRPr sz="700"/>
          </a:p>
        </p:txBody>
      </p:sp>
      <p:sp>
        <p:nvSpPr>
          <p:cNvPr id="611" name="Google Shape;611;g2243abc7e55_0_1"/>
          <p:cNvSpPr txBox="1"/>
          <p:nvPr/>
        </p:nvSpPr>
        <p:spPr>
          <a:xfrm>
            <a:off x="762181" y="2187306"/>
            <a:ext cx="3494400" cy="5757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La </a:t>
            </a:r>
            <a:r>
              <a:rPr b="1" i="0" lang="es" sz="1100" u="none" cap="none" strike="noStrike">
                <a:solidFill>
                  <a:srgbClr val="000000"/>
                </a:solidFill>
                <a:latin typeface="Archivo Narrow"/>
                <a:ea typeface="Archivo Narrow"/>
                <a:cs typeface="Archivo Narrow"/>
                <a:sym typeface="Archivo Narrow"/>
              </a:rPr>
              <a:t>Ruta de Aprendizaje</a:t>
            </a:r>
            <a:r>
              <a:rPr b="0" i="0" lang="es" sz="1100" u="none" cap="none" strike="noStrike">
                <a:solidFill>
                  <a:srgbClr val="000000"/>
                </a:solidFill>
                <a:latin typeface="Archivo Narrow"/>
                <a:ea typeface="Archivo Narrow"/>
                <a:cs typeface="Archivo Narrow"/>
                <a:sym typeface="Archivo Narrow"/>
              </a:rPr>
              <a:t> te proporcionará directrices claras y paso a paso para avanzar en tu proyecto integrador final, ayudándote a mantenerte enfocado y alineado con los objetivos del curso.</a:t>
            </a:r>
            <a:endParaRPr sz="1100"/>
          </a:p>
        </p:txBody>
      </p:sp>
      <p:cxnSp>
        <p:nvCxnSpPr>
          <p:cNvPr id="612" name="Google Shape;612;g2243abc7e55_0_1"/>
          <p:cNvCxnSpPr/>
          <p:nvPr/>
        </p:nvCxnSpPr>
        <p:spPr>
          <a:xfrm rot="5429930">
            <a:off x="3393721" y="2817888"/>
            <a:ext cx="2170882" cy="0"/>
          </a:xfrm>
          <a:prstGeom prst="straightConnector1">
            <a:avLst/>
          </a:prstGeom>
          <a:noFill/>
          <a:ln cap="rnd" cmpd="sng" w="9525">
            <a:solidFill>
              <a:srgbClr val="9900FF"/>
            </a:solidFill>
            <a:prstDash val="solid"/>
            <a:round/>
            <a:headEnd len="sm" w="sm" type="none"/>
            <a:tailEnd len="sm" w="sm" type="none"/>
          </a:ln>
        </p:spPr>
      </p:cxnSp>
      <p:sp>
        <p:nvSpPr>
          <p:cNvPr id="613" name="Google Shape;613;g2243abc7e55_0_1"/>
          <p:cNvSpPr txBox="1"/>
          <p:nvPr/>
        </p:nvSpPr>
        <p:spPr>
          <a:xfrm>
            <a:off x="4805319" y="2159519"/>
            <a:ext cx="3494400" cy="7788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Cada 4 clases, recibirás sugerencias sobre los avances que deberías hacer en tu proyecto, en línea con los temas y habilidades que hemos desarrollado en las clases anteriores. Esto te permitirá integrar de manera efectiva los conocimientos adquiridos.</a:t>
            </a:r>
            <a:endParaRPr sz="1100"/>
          </a:p>
        </p:txBody>
      </p:sp>
      <p:grpSp>
        <p:nvGrpSpPr>
          <p:cNvPr id="614" name="Google Shape;614;g2243abc7e55_0_1"/>
          <p:cNvGrpSpPr/>
          <p:nvPr/>
        </p:nvGrpSpPr>
        <p:grpSpPr>
          <a:xfrm>
            <a:off x="555362" y="632162"/>
            <a:ext cx="700421" cy="692039"/>
            <a:chOff x="0" y="0"/>
            <a:chExt cx="1867789" cy="1845437"/>
          </a:xfrm>
        </p:grpSpPr>
        <p:sp>
          <p:nvSpPr>
            <p:cNvPr id="615" name="Google Shape;615;g2243abc7e55_0_1"/>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616" name="Google Shape;616;g2243abc7e55_0_1"/>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17" name="Google Shape;617;g2243abc7e55_0_1"/>
          <p:cNvSpPr/>
          <p:nvPr/>
        </p:nvSpPr>
        <p:spPr>
          <a:xfrm>
            <a:off x="660636" y="702687"/>
            <a:ext cx="489875" cy="489875"/>
          </a:xfrm>
          <a:custGeom>
            <a:rect b="b" l="l" r="r" t="t"/>
            <a:pathLst>
              <a:path extrusionOk="0" h="979750" w="979750">
                <a:moveTo>
                  <a:pt x="0" y="0"/>
                </a:moveTo>
                <a:lnTo>
                  <a:pt x="979750" y="0"/>
                </a:lnTo>
                <a:lnTo>
                  <a:pt x="979750" y="979750"/>
                </a:lnTo>
                <a:lnTo>
                  <a:pt x="0" y="979750"/>
                </a:lnTo>
                <a:lnTo>
                  <a:pt x="0" y="0"/>
                </a:lnTo>
                <a:close/>
              </a:path>
            </a:pathLst>
          </a:custGeom>
          <a:blipFill rotWithShape="1">
            <a:blip r:embed="rId4">
              <a:alphaModFix/>
            </a:blip>
            <a:stretch>
              <a:fillRect b="0" l="0" r="0" t="0"/>
            </a:stretch>
          </a:blipFill>
          <a:ln>
            <a:noFill/>
          </a:ln>
        </p:spPr>
      </p:sp>
      <p:grpSp>
        <p:nvGrpSpPr>
          <p:cNvPr id="618" name="Google Shape;618;g2243abc7e55_0_1"/>
          <p:cNvGrpSpPr/>
          <p:nvPr/>
        </p:nvGrpSpPr>
        <p:grpSpPr>
          <a:xfrm>
            <a:off x="1349140" y="992119"/>
            <a:ext cx="2994694" cy="382815"/>
            <a:chOff x="0" y="-9525"/>
            <a:chExt cx="1577400" cy="201641"/>
          </a:xfrm>
        </p:grpSpPr>
        <p:sp>
          <p:nvSpPr>
            <p:cNvPr id="619" name="Google Shape;619;g2243abc7e55_0_1"/>
            <p:cNvSpPr/>
            <p:nvPr/>
          </p:nvSpPr>
          <p:spPr>
            <a:xfrm>
              <a:off x="0" y="0"/>
              <a:ext cx="1577336" cy="192116"/>
            </a:xfrm>
            <a:custGeom>
              <a:rect b="b" l="l" r="r" t="t"/>
              <a:pathLst>
                <a:path extrusionOk="0" h="192116" w="1577336">
                  <a:moveTo>
                    <a:pt x="0" y="0"/>
                  </a:moveTo>
                  <a:lnTo>
                    <a:pt x="1577336" y="0"/>
                  </a:lnTo>
                  <a:lnTo>
                    <a:pt x="1577336" y="192116"/>
                  </a:lnTo>
                  <a:lnTo>
                    <a:pt x="0" y="192116"/>
                  </a:lnTo>
                  <a:close/>
                </a:path>
              </a:pathLst>
            </a:custGeom>
            <a:solidFill>
              <a:srgbClr val="FFAB40">
                <a:alpha val="50590"/>
              </a:srgbClr>
            </a:solidFill>
            <a:ln>
              <a:noFill/>
            </a:ln>
          </p:spPr>
        </p:sp>
        <p:sp>
          <p:nvSpPr>
            <p:cNvPr id="620" name="Google Shape;620;g2243abc7e55_0_1"/>
            <p:cNvSpPr txBox="1"/>
            <p:nvPr/>
          </p:nvSpPr>
          <p:spPr>
            <a:xfrm>
              <a:off x="0" y="-9525"/>
              <a:ext cx="15774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1" name="Google Shape;621;g2243abc7e55_0_1"/>
          <p:cNvSpPr txBox="1"/>
          <p:nvPr/>
        </p:nvSpPr>
        <p:spPr>
          <a:xfrm>
            <a:off x="1649326" y="1021997"/>
            <a:ext cx="2607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2100" u="none" cap="none" strike="noStrike">
                <a:solidFill>
                  <a:srgbClr val="000000"/>
                </a:solidFill>
                <a:latin typeface="Archivo Narrow"/>
                <a:ea typeface="Archivo Narrow"/>
                <a:cs typeface="Archivo Narrow"/>
                <a:sym typeface="Archivo Narrow"/>
              </a:rPr>
              <a:t>Optativos | No entregables</a:t>
            </a:r>
            <a:endParaRPr sz="700"/>
          </a:p>
        </p:txBody>
      </p:sp>
      <p:sp>
        <p:nvSpPr>
          <p:cNvPr id="622" name="Google Shape;622;g2243abc7e55_0_1"/>
          <p:cNvSpPr/>
          <p:nvPr/>
        </p:nvSpPr>
        <p:spPr>
          <a:xfrm>
            <a:off x="1349140" y="1031522"/>
            <a:ext cx="300187" cy="300187"/>
          </a:xfrm>
          <a:custGeom>
            <a:rect b="b" l="l" r="r" t="t"/>
            <a:pathLst>
              <a:path extrusionOk="0" h="600374" w="600374">
                <a:moveTo>
                  <a:pt x="0" y="0"/>
                </a:moveTo>
                <a:lnTo>
                  <a:pt x="600373" y="0"/>
                </a:lnTo>
                <a:lnTo>
                  <a:pt x="600373" y="600374"/>
                </a:lnTo>
                <a:lnTo>
                  <a:pt x="0" y="600374"/>
                </a:lnTo>
                <a:lnTo>
                  <a:pt x="0" y="0"/>
                </a:lnTo>
                <a:close/>
              </a:path>
            </a:pathLst>
          </a:custGeom>
          <a:blipFill rotWithShape="1">
            <a:blip r:embed="rId5">
              <a:alphaModFix/>
            </a:blip>
            <a:stretch>
              <a:fillRect b="0" l="0" r="0" t="0"/>
            </a:stretch>
          </a:blipFill>
          <a:ln>
            <a:noFill/>
          </a:ln>
        </p:spPr>
      </p:sp>
      <p:sp>
        <p:nvSpPr>
          <p:cNvPr id="623" name="Google Shape;623;g2243abc7e55_0_1"/>
          <p:cNvSpPr txBox="1"/>
          <p:nvPr/>
        </p:nvSpPr>
        <p:spPr>
          <a:xfrm>
            <a:off x="4805319" y="1615806"/>
            <a:ext cx="34026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1500" u="none" cap="none" strike="noStrike">
                <a:solidFill>
                  <a:srgbClr val="000000"/>
                </a:solidFill>
                <a:latin typeface="Archivo Black"/>
                <a:ea typeface="Archivo Black"/>
                <a:cs typeface="Archivo Black"/>
                <a:sym typeface="Archivo Black"/>
              </a:rPr>
              <a:t>Establecimiento de Objetivos a Corto Plazo</a:t>
            </a:r>
            <a:endParaRPr sz="700"/>
          </a:p>
        </p:txBody>
      </p:sp>
      <p:grpSp>
        <p:nvGrpSpPr>
          <p:cNvPr id="624" name="Google Shape;624;g2243abc7e55_0_1"/>
          <p:cNvGrpSpPr/>
          <p:nvPr/>
        </p:nvGrpSpPr>
        <p:grpSpPr>
          <a:xfrm>
            <a:off x="658606" y="3971829"/>
            <a:ext cx="3424704" cy="353691"/>
            <a:chOff x="0" y="-9525"/>
            <a:chExt cx="1803900" cy="186300"/>
          </a:xfrm>
        </p:grpSpPr>
        <p:sp>
          <p:nvSpPr>
            <p:cNvPr id="625" name="Google Shape;625;g2243abc7e55_0_1"/>
            <p:cNvSpPr/>
            <p:nvPr/>
          </p:nvSpPr>
          <p:spPr>
            <a:xfrm>
              <a:off x="0" y="0"/>
              <a:ext cx="1803793" cy="176721"/>
            </a:xfrm>
            <a:custGeom>
              <a:rect b="b" l="l" r="r" t="t"/>
              <a:pathLst>
                <a:path extrusionOk="0" h="176721" w="1803793">
                  <a:moveTo>
                    <a:pt x="0" y="0"/>
                  </a:moveTo>
                  <a:lnTo>
                    <a:pt x="1803793" y="0"/>
                  </a:lnTo>
                  <a:lnTo>
                    <a:pt x="1803793" y="176721"/>
                  </a:lnTo>
                  <a:lnTo>
                    <a:pt x="0" y="176721"/>
                  </a:lnTo>
                  <a:close/>
                </a:path>
              </a:pathLst>
            </a:custGeom>
            <a:solidFill>
              <a:srgbClr val="FFAB40">
                <a:alpha val="50590"/>
              </a:srgbClr>
            </a:solidFill>
            <a:ln>
              <a:noFill/>
            </a:ln>
          </p:spPr>
        </p:sp>
        <p:sp>
          <p:nvSpPr>
            <p:cNvPr id="626" name="Google Shape;626;g2243abc7e55_0_1"/>
            <p:cNvSpPr txBox="1"/>
            <p:nvPr/>
          </p:nvSpPr>
          <p:spPr>
            <a:xfrm>
              <a:off x="0" y="-9525"/>
              <a:ext cx="1803900" cy="186300"/>
            </a:xfrm>
            <a:prstGeom prst="rect">
              <a:avLst/>
            </a:prstGeom>
            <a:noFill/>
            <a:ln>
              <a:noFill/>
            </a:ln>
          </p:spPr>
          <p:txBody>
            <a:bodyPr anchorCtr="0" anchor="ctr" bIns="25400" lIns="25400" spcFirstLastPara="1" rIns="25400" wrap="square" tIns="25400">
              <a:noAutofit/>
            </a:bodyPr>
            <a:lstStyle/>
            <a:p>
              <a:pPr indent="0" lvl="0" marL="0" marR="0" rtl="0" algn="ctr">
                <a:lnSpc>
                  <a:spcPct val="13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7" name="Google Shape;627;g2243abc7e55_0_1"/>
          <p:cNvSpPr/>
          <p:nvPr/>
        </p:nvSpPr>
        <p:spPr>
          <a:xfrm>
            <a:off x="696916" y="4018788"/>
            <a:ext cx="277743" cy="277743"/>
          </a:xfrm>
          <a:custGeom>
            <a:rect b="b" l="l" r="r" t="t"/>
            <a:pathLst>
              <a:path extrusionOk="0" h="555487" w="555487">
                <a:moveTo>
                  <a:pt x="0" y="0"/>
                </a:moveTo>
                <a:lnTo>
                  <a:pt x="555487" y="0"/>
                </a:lnTo>
                <a:lnTo>
                  <a:pt x="555487" y="555487"/>
                </a:lnTo>
                <a:lnTo>
                  <a:pt x="0" y="555487"/>
                </a:lnTo>
                <a:lnTo>
                  <a:pt x="0" y="0"/>
                </a:lnTo>
                <a:close/>
              </a:path>
            </a:pathLst>
          </a:custGeom>
          <a:blipFill rotWithShape="1">
            <a:blip r:embed="rId6">
              <a:alphaModFix/>
            </a:blip>
            <a:stretch>
              <a:fillRect b="0" l="0" r="0" t="0"/>
            </a:stretch>
          </a:blipFill>
          <a:ln>
            <a:noFill/>
          </a:ln>
        </p:spPr>
      </p:sp>
      <p:sp>
        <p:nvSpPr>
          <p:cNvPr id="628" name="Google Shape;628;g2243abc7e55_0_1"/>
          <p:cNvSpPr txBox="1"/>
          <p:nvPr/>
        </p:nvSpPr>
        <p:spPr>
          <a:xfrm>
            <a:off x="1080724" y="4038598"/>
            <a:ext cx="29001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s" sz="1500" u="none" cap="none" strike="noStrike">
                <a:solidFill>
                  <a:srgbClr val="000000"/>
                </a:solidFill>
                <a:latin typeface="Archivo Narrow"/>
                <a:ea typeface="Archivo Narrow"/>
                <a:cs typeface="Archivo Narrow"/>
                <a:sym typeface="Archivo Narrow"/>
              </a:rPr>
              <a:t>Frecuencia:</a:t>
            </a:r>
            <a:r>
              <a:rPr b="0" i="0" lang="es" sz="1500" u="none" cap="none" strike="noStrike">
                <a:solidFill>
                  <a:srgbClr val="000000"/>
                </a:solidFill>
                <a:latin typeface="Archivo Narrow"/>
                <a:ea typeface="Archivo Narrow"/>
                <a:cs typeface="Archivo Narrow"/>
                <a:sym typeface="Archivo Narrow"/>
              </a:rPr>
              <a:t> Cada 4 clases (4, 8, 12, 16)</a:t>
            </a:r>
            <a:endParaRPr sz="700"/>
          </a:p>
        </p:txBody>
      </p:sp>
      <p:sp>
        <p:nvSpPr>
          <p:cNvPr id="629" name="Google Shape;629;g2243abc7e55_0_1"/>
          <p:cNvSpPr txBox="1"/>
          <p:nvPr/>
        </p:nvSpPr>
        <p:spPr>
          <a:xfrm>
            <a:off x="762144" y="3099556"/>
            <a:ext cx="3494400" cy="7788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s" sz="1100" u="none" cap="none" strike="noStrike">
                <a:solidFill>
                  <a:srgbClr val="000000"/>
                </a:solidFill>
                <a:latin typeface="Archivo Narrow"/>
                <a:ea typeface="Archivo Narrow"/>
                <a:cs typeface="Archivo Narrow"/>
                <a:sym typeface="Archivo Narrow"/>
              </a:rPr>
              <a:t>La Ruta de Aprendizaje te permitirá monitorear tu progreso de manera constante, asegurándote de que mantengas el ritmo adecuado y cumplas con los hitos establecidos para finalizar tu proyecto con éxito.</a:t>
            </a:r>
            <a:endParaRPr sz="1100"/>
          </a:p>
        </p:txBody>
      </p:sp>
      <p:sp>
        <p:nvSpPr>
          <p:cNvPr id="630" name="Google Shape;630;g2243abc7e55_0_1"/>
          <p:cNvSpPr txBox="1"/>
          <p:nvPr/>
        </p:nvSpPr>
        <p:spPr>
          <a:xfrm>
            <a:off x="762144" y="2856323"/>
            <a:ext cx="27750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s" sz="1500" u="none" cap="none" strike="noStrike">
                <a:solidFill>
                  <a:srgbClr val="000000"/>
                </a:solidFill>
                <a:latin typeface="Archivo Black"/>
                <a:ea typeface="Archivo Black"/>
                <a:cs typeface="Archivo Black"/>
                <a:sym typeface="Archivo Black"/>
              </a:rPr>
              <a:t>Mantenimiento del Ritmo:</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g2243b1e34cc_0_0"/>
          <p:cNvSpPr txBox="1"/>
          <p:nvPr/>
        </p:nvSpPr>
        <p:spPr>
          <a:xfrm>
            <a:off x="2725402" y="2053100"/>
            <a:ext cx="45585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s" sz="4500">
                <a:solidFill>
                  <a:srgbClr val="434343"/>
                </a:solidFill>
                <a:latin typeface="Archivo Narrow"/>
                <a:ea typeface="Archivo Narrow"/>
                <a:cs typeface="Archivo Narrow"/>
                <a:sym typeface="Archivo Narrow"/>
              </a:rPr>
              <a:t>Ejercicios Prácticos</a:t>
            </a:r>
            <a:endParaRPr b="1" sz="4500">
              <a:solidFill>
                <a:srgbClr val="434343"/>
              </a:solidFill>
              <a:latin typeface="Archivo Narrow"/>
              <a:ea typeface="Archivo Narrow"/>
              <a:cs typeface="Archivo Narrow"/>
              <a:sym typeface="Archivo Narrow"/>
            </a:endParaRPr>
          </a:p>
        </p:txBody>
      </p:sp>
      <p:grpSp>
        <p:nvGrpSpPr>
          <p:cNvPr id="636" name="Google Shape;636;g2243b1e34cc_0_0"/>
          <p:cNvGrpSpPr/>
          <p:nvPr/>
        </p:nvGrpSpPr>
        <p:grpSpPr>
          <a:xfrm>
            <a:off x="1860100" y="1959225"/>
            <a:ext cx="717231" cy="880458"/>
            <a:chOff x="0" y="0"/>
            <a:chExt cx="1867789" cy="1845437"/>
          </a:xfrm>
        </p:grpSpPr>
        <p:sp>
          <p:nvSpPr>
            <p:cNvPr id="637" name="Google Shape;637;g2243b1e34cc_0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638" name="Google Shape;638;g2243b1e34cc_0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g2243b1e34cc_0_0"/>
          <p:cNvSpPr/>
          <p:nvPr/>
        </p:nvSpPr>
        <p:spPr>
          <a:xfrm>
            <a:off x="1955138" y="2135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2429978b61_0_0"/>
          <p:cNvSpPr/>
          <p:nvPr/>
        </p:nvSpPr>
        <p:spPr>
          <a:xfrm>
            <a:off x="120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649" name="Google Shape;649;g22429978b61_0_0"/>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cxnSp>
        <p:nvCxnSpPr>
          <p:cNvPr id="650" name="Google Shape;650;g22429978b61_0_0"/>
          <p:cNvCxnSpPr/>
          <p:nvPr/>
        </p:nvCxnSpPr>
        <p:spPr>
          <a:xfrm flipH="1">
            <a:off x="4727006" y="1643509"/>
            <a:ext cx="18900" cy="2170800"/>
          </a:xfrm>
          <a:prstGeom prst="straightConnector1">
            <a:avLst/>
          </a:prstGeom>
          <a:noFill/>
          <a:ln cap="rnd" cmpd="sng" w="9525">
            <a:solidFill>
              <a:srgbClr val="9900FF"/>
            </a:solidFill>
            <a:prstDash val="solid"/>
            <a:round/>
            <a:headEnd len="sm" w="sm" type="none"/>
            <a:tailEnd len="sm" w="sm" type="none"/>
          </a:ln>
        </p:spPr>
      </p:cxnSp>
      <p:grpSp>
        <p:nvGrpSpPr>
          <p:cNvPr id="651" name="Google Shape;651;g22429978b61_0_0"/>
          <p:cNvGrpSpPr/>
          <p:nvPr/>
        </p:nvGrpSpPr>
        <p:grpSpPr>
          <a:xfrm>
            <a:off x="555362" y="631437"/>
            <a:ext cx="700421" cy="692039"/>
            <a:chOff x="0" y="0"/>
            <a:chExt cx="1867789" cy="1845437"/>
          </a:xfrm>
        </p:grpSpPr>
        <p:sp>
          <p:nvSpPr>
            <p:cNvPr id="652" name="Google Shape;652;g22429978b61_0_0"/>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653" name="Google Shape;653;g22429978b61_0_0"/>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4" name="Google Shape;654;g22429978b61_0_0"/>
          <p:cNvSpPr/>
          <p:nvPr/>
        </p:nvSpPr>
        <p:spPr>
          <a:xfrm>
            <a:off x="633775" y="713875"/>
            <a:ext cx="527150" cy="527150"/>
          </a:xfrm>
          <a:custGeom>
            <a:rect b="b" l="l" r="r" t="t"/>
            <a:pathLst>
              <a:path extrusionOk="0" h="1054300" w="1054300">
                <a:moveTo>
                  <a:pt x="0" y="0"/>
                </a:moveTo>
                <a:lnTo>
                  <a:pt x="1054300" y="0"/>
                </a:lnTo>
                <a:lnTo>
                  <a:pt x="1054300" y="1054300"/>
                </a:lnTo>
                <a:lnTo>
                  <a:pt x="0" y="1054300"/>
                </a:lnTo>
                <a:lnTo>
                  <a:pt x="0" y="0"/>
                </a:lnTo>
                <a:close/>
              </a:path>
            </a:pathLst>
          </a:custGeom>
          <a:blipFill rotWithShape="1">
            <a:blip r:embed="rId4">
              <a:alphaModFix/>
            </a:blip>
            <a:stretch>
              <a:fillRect b="0" l="0" r="0" t="0"/>
            </a:stretch>
          </a:blipFill>
          <a:ln>
            <a:noFill/>
          </a:ln>
        </p:spPr>
      </p:sp>
      <p:sp>
        <p:nvSpPr>
          <p:cNvPr id="655" name="Google Shape;655;g22429978b61_0_0"/>
          <p:cNvSpPr txBox="1"/>
          <p:nvPr/>
        </p:nvSpPr>
        <p:spPr>
          <a:xfrm>
            <a:off x="1342709" y="504825"/>
            <a:ext cx="50649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0" i="0" lang="es" sz="3500" u="none" cap="none" strike="noStrike">
                <a:solidFill>
                  <a:srgbClr val="000000"/>
                </a:solidFill>
                <a:latin typeface="Archivo Black"/>
                <a:ea typeface="Archivo Black"/>
                <a:cs typeface="Archivo Black"/>
                <a:sym typeface="Archivo Black"/>
              </a:rPr>
              <a:t>Ejercicios Prácticos</a:t>
            </a:r>
            <a:endParaRPr b="0" i="0" sz="700" u="none" cap="none" strike="noStrike">
              <a:solidFill>
                <a:srgbClr val="000000"/>
              </a:solidFill>
              <a:latin typeface="Arial"/>
              <a:ea typeface="Arial"/>
              <a:cs typeface="Arial"/>
              <a:sym typeface="Arial"/>
            </a:endParaRPr>
          </a:p>
        </p:txBody>
      </p:sp>
      <p:grpSp>
        <p:nvGrpSpPr>
          <p:cNvPr id="656" name="Google Shape;656;g22429978b61_0_0"/>
          <p:cNvGrpSpPr/>
          <p:nvPr/>
        </p:nvGrpSpPr>
        <p:grpSpPr>
          <a:xfrm>
            <a:off x="1342709" y="1017797"/>
            <a:ext cx="3147557" cy="382815"/>
            <a:chOff x="0" y="-9525"/>
            <a:chExt cx="1657918" cy="201641"/>
          </a:xfrm>
        </p:grpSpPr>
        <p:sp>
          <p:nvSpPr>
            <p:cNvPr id="657" name="Google Shape;657;g22429978b61_0_0"/>
            <p:cNvSpPr/>
            <p:nvPr/>
          </p:nvSpPr>
          <p:spPr>
            <a:xfrm>
              <a:off x="0" y="0"/>
              <a:ext cx="1657918" cy="192116"/>
            </a:xfrm>
            <a:custGeom>
              <a:rect b="b" l="l" r="r" t="t"/>
              <a:pathLst>
                <a:path extrusionOk="0" h="192116" w="1657918">
                  <a:moveTo>
                    <a:pt x="0" y="0"/>
                  </a:moveTo>
                  <a:lnTo>
                    <a:pt x="1657918" y="0"/>
                  </a:lnTo>
                  <a:lnTo>
                    <a:pt x="1657918" y="192116"/>
                  </a:lnTo>
                  <a:lnTo>
                    <a:pt x="0" y="192116"/>
                  </a:lnTo>
                  <a:close/>
                </a:path>
              </a:pathLst>
            </a:custGeom>
            <a:solidFill>
              <a:srgbClr val="FFAB40">
                <a:alpha val="50590"/>
              </a:srgbClr>
            </a:solidFill>
            <a:ln>
              <a:noFill/>
            </a:ln>
          </p:spPr>
        </p:sp>
        <p:sp>
          <p:nvSpPr>
            <p:cNvPr id="658" name="Google Shape;658;g22429978b61_0_0"/>
            <p:cNvSpPr txBox="1"/>
            <p:nvPr/>
          </p:nvSpPr>
          <p:spPr>
            <a:xfrm>
              <a:off x="0" y="-9525"/>
              <a:ext cx="1657800" cy="201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659" name="Google Shape;659;g22429978b61_0_0"/>
          <p:cNvSpPr/>
          <p:nvPr/>
        </p:nvSpPr>
        <p:spPr>
          <a:xfrm>
            <a:off x="1342709" y="1057200"/>
            <a:ext cx="300187" cy="300187"/>
          </a:xfrm>
          <a:custGeom>
            <a:rect b="b" l="l" r="r" t="t"/>
            <a:pathLst>
              <a:path extrusionOk="0" h="600374" w="600374">
                <a:moveTo>
                  <a:pt x="0" y="0"/>
                </a:moveTo>
                <a:lnTo>
                  <a:pt x="600374" y="0"/>
                </a:lnTo>
                <a:lnTo>
                  <a:pt x="600374" y="600373"/>
                </a:lnTo>
                <a:lnTo>
                  <a:pt x="0" y="600373"/>
                </a:lnTo>
                <a:lnTo>
                  <a:pt x="0" y="0"/>
                </a:lnTo>
                <a:close/>
              </a:path>
            </a:pathLst>
          </a:custGeom>
          <a:blipFill rotWithShape="1">
            <a:blip r:embed="rId5">
              <a:alphaModFix/>
            </a:blip>
            <a:stretch>
              <a:fillRect b="0" l="0" r="0" t="0"/>
            </a:stretch>
          </a:blipFill>
          <a:ln>
            <a:noFill/>
          </a:ln>
        </p:spPr>
      </p:sp>
      <p:grpSp>
        <p:nvGrpSpPr>
          <p:cNvPr id="660" name="Google Shape;660;g22429978b61_0_0"/>
          <p:cNvGrpSpPr/>
          <p:nvPr/>
        </p:nvGrpSpPr>
        <p:grpSpPr>
          <a:xfrm>
            <a:off x="555369" y="1658241"/>
            <a:ext cx="3638285" cy="297305"/>
            <a:chOff x="0" y="-9525"/>
            <a:chExt cx="1916400" cy="156600"/>
          </a:xfrm>
        </p:grpSpPr>
        <p:sp>
          <p:nvSpPr>
            <p:cNvPr id="661" name="Google Shape;661;g22429978b61_0_0"/>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9020"/>
              </a:srgbClr>
            </a:solidFill>
            <a:ln>
              <a:noFill/>
            </a:ln>
          </p:spPr>
        </p:sp>
        <p:sp>
          <p:nvSpPr>
            <p:cNvPr id="662" name="Google Shape;662;g22429978b61_0_0"/>
            <p:cNvSpPr txBox="1"/>
            <p:nvPr/>
          </p:nvSpPr>
          <p:spPr>
            <a:xfrm>
              <a:off x="0" y="-9525"/>
              <a:ext cx="19164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663" name="Google Shape;663;g22429978b61_0_0"/>
          <p:cNvSpPr txBox="1"/>
          <p:nvPr/>
        </p:nvSpPr>
        <p:spPr>
          <a:xfrm>
            <a:off x="529225" y="2038600"/>
            <a:ext cx="4016700" cy="3472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
                <a:solidFill>
                  <a:schemeClr val="dk1"/>
                </a:solidFill>
                <a:latin typeface="Archivo Narrow"/>
                <a:ea typeface="Archivo Narrow"/>
                <a:cs typeface="Archivo Narrow"/>
                <a:sym typeface="Archivo Narrow"/>
              </a:rPr>
              <a:t>Realizar un Mapa de Empatía, que nos ayudará a responder preguntas específicas sobre nuestros usuarios (siempre teniendo en mente nuestra idea de App).</a:t>
            </a:r>
            <a:endParaRPr>
              <a:solidFill>
                <a:schemeClr val="dk1"/>
              </a:solidFill>
              <a:latin typeface="Archivo Narrow"/>
              <a:ea typeface="Archivo Narrow"/>
              <a:cs typeface="Archivo Narrow"/>
              <a:sym typeface="Archivo Narrow"/>
            </a:endParaRPr>
          </a:p>
          <a:p>
            <a:pPr indent="0" lvl="0" marL="0" rtl="0" algn="l">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spcBef>
                <a:spcPts val="0"/>
              </a:spcBef>
              <a:spcAft>
                <a:spcPts val="0"/>
              </a:spcAft>
              <a:buNone/>
            </a:pPr>
            <a:r>
              <a:rPr b="1" lang="es">
                <a:solidFill>
                  <a:schemeClr val="dk1"/>
                </a:solidFill>
                <a:latin typeface="Archivo Narrow"/>
                <a:ea typeface="Archivo Narrow"/>
                <a:cs typeface="Archivo Narrow"/>
                <a:sym typeface="Archivo Narrow"/>
              </a:rPr>
              <a:t>Nos preguntamos:</a:t>
            </a:r>
            <a:endParaRPr b="1">
              <a:solidFill>
                <a:schemeClr val="dk1"/>
              </a:solidFill>
              <a:latin typeface="Archivo Narrow"/>
              <a:ea typeface="Archivo Narrow"/>
              <a:cs typeface="Archivo Narrow"/>
              <a:sym typeface="Archivo Narrow"/>
            </a:endParaRPr>
          </a:p>
          <a:p>
            <a:pPr indent="-317500" lvl="0" marL="457200" rtl="0" algn="l">
              <a:spcBef>
                <a:spcPts val="0"/>
              </a:spcBef>
              <a:spcAft>
                <a:spcPts val="0"/>
              </a:spcAft>
              <a:buClr>
                <a:schemeClr val="dk1"/>
              </a:buClr>
              <a:buSzPts val="1400"/>
              <a:buFont typeface="Archivo Narrow"/>
              <a:buAutoNum type="arabicPeriod"/>
            </a:pPr>
            <a:r>
              <a:rPr lang="es">
                <a:solidFill>
                  <a:schemeClr val="dk1"/>
                </a:solidFill>
                <a:latin typeface="Archivo Narrow"/>
                <a:ea typeface="Archivo Narrow"/>
                <a:cs typeface="Archivo Narrow"/>
                <a:sym typeface="Archivo Narrow"/>
              </a:rPr>
              <a:t>¿Quién es la persona que estamos intentando comprender? (proto persona)  </a:t>
            </a:r>
            <a:endParaRPr>
              <a:solidFill>
                <a:schemeClr val="dk1"/>
              </a:solidFill>
              <a:latin typeface="Archivo Narrow"/>
              <a:ea typeface="Archivo Narrow"/>
              <a:cs typeface="Archivo Narrow"/>
              <a:sym typeface="Archivo Narrow"/>
            </a:endParaRPr>
          </a:p>
          <a:p>
            <a:pPr indent="-317500" lvl="0" marL="457200" rtl="0" algn="l">
              <a:spcBef>
                <a:spcPts val="0"/>
              </a:spcBef>
              <a:spcAft>
                <a:spcPts val="0"/>
              </a:spcAft>
              <a:buClr>
                <a:schemeClr val="dk1"/>
              </a:buClr>
              <a:buSzPts val="1400"/>
              <a:buFont typeface="Archivo Narrow"/>
              <a:buAutoNum type="arabicPeriod"/>
            </a:pPr>
            <a:r>
              <a:rPr lang="es">
                <a:solidFill>
                  <a:schemeClr val="dk1"/>
                </a:solidFill>
                <a:latin typeface="Archivo Narrow"/>
                <a:ea typeface="Archivo Narrow"/>
                <a:cs typeface="Archivo Narrow"/>
                <a:sym typeface="Archivo Narrow"/>
              </a:rPr>
              <a:t>¿Por qué es él/ella y no otro/a? </a:t>
            </a:r>
            <a:endParaRPr>
              <a:solidFill>
                <a:schemeClr val="dk1"/>
              </a:solidFill>
              <a:latin typeface="Archivo Narrow"/>
              <a:ea typeface="Archivo Narrow"/>
              <a:cs typeface="Archivo Narrow"/>
              <a:sym typeface="Archivo Narrow"/>
            </a:endParaRPr>
          </a:p>
          <a:p>
            <a:pPr indent="-317500" lvl="0" marL="457200" rtl="0" algn="l">
              <a:spcBef>
                <a:spcPts val="0"/>
              </a:spcBef>
              <a:spcAft>
                <a:spcPts val="0"/>
              </a:spcAft>
              <a:buClr>
                <a:schemeClr val="dk1"/>
              </a:buClr>
              <a:buSzPts val="1400"/>
              <a:buFont typeface="Archivo Narrow"/>
              <a:buAutoNum type="arabicPeriod"/>
            </a:pPr>
            <a:r>
              <a:rPr lang="es">
                <a:solidFill>
                  <a:schemeClr val="dk1"/>
                </a:solidFill>
                <a:latin typeface="Archivo Narrow"/>
                <a:ea typeface="Archivo Narrow"/>
                <a:cs typeface="Archivo Narrow"/>
                <a:sym typeface="Archivo Narrow"/>
              </a:rPr>
              <a:t>¿Qu´é lo conecta a  nuestra nuestro proyecto </a:t>
            </a:r>
            <a:endParaRPr>
              <a:solidFill>
                <a:schemeClr val="dk1"/>
              </a:solidFill>
              <a:latin typeface="Archivo Narrow"/>
              <a:ea typeface="Archivo Narrow"/>
              <a:cs typeface="Archivo Narrow"/>
              <a:sym typeface="Archivo Narrow"/>
            </a:endParaRPr>
          </a:p>
          <a:p>
            <a:pPr indent="-317500" lvl="0" marL="457200" rtl="0" algn="l">
              <a:spcBef>
                <a:spcPts val="0"/>
              </a:spcBef>
              <a:spcAft>
                <a:spcPts val="0"/>
              </a:spcAft>
              <a:buClr>
                <a:schemeClr val="dk1"/>
              </a:buClr>
              <a:buSzPts val="1400"/>
              <a:buFont typeface="Archivo Narrow"/>
              <a:buAutoNum type="arabicPeriod"/>
            </a:pPr>
            <a:r>
              <a:rPr lang="es">
                <a:solidFill>
                  <a:schemeClr val="dk1"/>
                </a:solidFill>
                <a:latin typeface="Archivo Narrow"/>
                <a:ea typeface="Archivo Narrow"/>
                <a:cs typeface="Archivo Narrow"/>
                <a:sym typeface="Archivo Narrow"/>
              </a:rPr>
              <a:t>¿Qué condiciones hace que sea un futuro usuario de nuestra app?</a:t>
            </a:r>
            <a:endParaRPr>
              <a:solidFill>
                <a:schemeClr val="dk1"/>
              </a:solidFill>
              <a:latin typeface="Archivo Narrow"/>
              <a:ea typeface="Archivo Narrow"/>
              <a:cs typeface="Archivo Narrow"/>
              <a:sym typeface="Archivo Narrow"/>
            </a:endParaRPr>
          </a:p>
          <a:p>
            <a:pPr indent="0" lvl="0" marL="0" rtl="0" algn="l">
              <a:spcBef>
                <a:spcPts val="0"/>
              </a:spcBef>
              <a:spcAft>
                <a:spcPts val="0"/>
              </a:spcAft>
              <a:buNone/>
            </a:pPr>
            <a:br>
              <a:rPr lang="es" sz="1000">
                <a:solidFill>
                  <a:schemeClr val="dk1"/>
                </a:solidFill>
                <a:latin typeface="Archivo Narrow"/>
                <a:ea typeface="Archivo Narrow"/>
                <a:cs typeface="Archivo Narrow"/>
                <a:sym typeface="Archivo Narrow"/>
              </a:rPr>
            </a:b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p:txBody>
      </p:sp>
      <p:sp>
        <p:nvSpPr>
          <p:cNvPr id="664" name="Google Shape;664;g22429978b61_0_0"/>
          <p:cNvSpPr txBox="1"/>
          <p:nvPr/>
        </p:nvSpPr>
        <p:spPr>
          <a:xfrm>
            <a:off x="633775" y="1691400"/>
            <a:ext cx="38076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lang="es" sz="1600">
                <a:latin typeface="Archivo Black"/>
                <a:ea typeface="Archivo Black"/>
                <a:cs typeface="Archivo Black"/>
                <a:sym typeface="Archivo Black"/>
              </a:rPr>
              <a:t>Mapa de Empatía</a:t>
            </a:r>
            <a:endParaRPr sz="1600">
              <a:latin typeface="Archivo Black"/>
              <a:ea typeface="Archivo Black"/>
              <a:cs typeface="Archivo Black"/>
              <a:sym typeface="Archivo Black"/>
            </a:endParaRPr>
          </a:p>
        </p:txBody>
      </p:sp>
      <p:sp>
        <p:nvSpPr>
          <p:cNvPr id="665" name="Google Shape;665;g22429978b61_0_0"/>
          <p:cNvSpPr txBox="1"/>
          <p:nvPr/>
        </p:nvSpPr>
        <p:spPr>
          <a:xfrm>
            <a:off x="1642896" y="1045726"/>
            <a:ext cx="28473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100"/>
              <a:buFont typeface="Arial"/>
              <a:buNone/>
            </a:pPr>
            <a:r>
              <a:rPr b="1" i="0" lang="es" sz="2100" u="none" cap="none" strike="noStrike">
                <a:solidFill>
                  <a:srgbClr val="000000"/>
                </a:solidFill>
                <a:latin typeface="Archivo Narrow"/>
                <a:ea typeface="Archivo Narrow"/>
                <a:cs typeface="Archivo Narrow"/>
                <a:sym typeface="Archivo Narrow"/>
              </a:rPr>
              <a:t>Optativos | No entregables</a:t>
            </a:r>
            <a:endParaRPr b="0" i="0" sz="700" u="none" cap="none" strike="noStrike">
              <a:solidFill>
                <a:srgbClr val="000000"/>
              </a:solidFill>
              <a:latin typeface="Arial"/>
              <a:ea typeface="Arial"/>
              <a:cs typeface="Arial"/>
              <a:sym typeface="Arial"/>
            </a:endParaRPr>
          </a:p>
        </p:txBody>
      </p:sp>
      <p:sp>
        <p:nvSpPr>
          <p:cNvPr id="666" name="Google Shape;666;g22429978b61_0_0"/>
          <p:cNvSpPr txBox="1"/>
          <p:nvPr/>
        </p:nvSpPr>
        <p:spPr>
          <a:xfrm>
            <a:off x="4824649" y="2031750"/>
            <a:ext cx="3855000" cy="31527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1400"/>
              <a:buFont typeface="Arial"/>
              <a:buNone/>
            </a:pPr>
            <a:r>
              <a:rPr lang="es">
                <a:latin typeface="Archivo Narrow"/>
                <a:ea typeface="Archivo Narrow"/>
                <a:cs typeface="Archivo Narrow"/>
                <a:sym typeface="Archivo Narrow"/>
              </a:rPr>
              <a:t>Realizar las Fichas de dos Proto Personas que deben contener la siguiente información:</a:t>
            </a:r>
            <a:endParaRPr>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Datos personales y foto.</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Datos demográficos.</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Biografía.</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Intereses</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Hábitos de consumo.</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Objetivos, sueños, metas.</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Su relación con la tecnología.</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Frustraciones y motivaciones.</a:t>
            </a:r>
            <a:endParaRPr sz="1300">
              <a:latin typeface="Archivo Narrow"/>
              <a:ea typeface="Archivo Narrow"/>
              <a:cs typeface="Archivo Narrow"/>
              <a:sym typeface="Archivo Narrow"/>
            </a:endParaRPr>
          </a:p>
          <a:p>
            <a:pPr indent="-311150" lvl="0" marL="457200" marR="0" rtl="0" algn="l">
              <a:lnSpc>
                <a:spcPct val="120008"/>
              </a:lnSpc>
              <a:spcBef>
                <a:spcPts val="0"/>
              </a:spcBef>
              <a:spcAft>
                <a:spcPts val="0"/>
              </a:spcAft>
              <a:buSzPts val="1300"/>
              <a:buFont typeface="Archivo Narrow"/>
              <a:buChar char="●"/>
            </a:pPr>
            <a:r>
              <a:rPr lang="es" sz="1300">
                <a:latin typeface="Archivo Narrow"/>
                <a:ea typeface="Archivo Narrow"/>
                <a:cs typeface="Archivo Narrow"/>
                <a:sym typeface="Archivo Narrow"/>
              </a:rPr>
              <a:t>Una frase.</a:t>
            </a:r>
            <a:endParaRPr sz="1300">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a:p>
            <a:pPr indent="0" lvl="0" marL="0" marR="0" rtl="0" algn="l">
              <a:lnSpc>
                <a:spcPct val="120008"/>
              </a:lnSpc>
              <a:spcBef>
                <a:spcPts val="0"/>
              </a:spcBef>
              <a:spcAft>
                <a:spcPts val="0"/>
              </a:spcAft>
              <a:buClr>
                <a:srgbClr val="000000"/>
              </a:buClr>
              <a:buSzPts val="1400"/>
              <a:buFont typeface="Arial"/>
              <a:buNone/>
            </a:pPr>
            <a:r>
              <a:t/>
            </a:r>
            <a:endParaRPr>
              <a:latin typeface="Archivo Narrow"/>
              <a:ea typeface="Archivo Narrow"/>
              <a:cs typeface="Archivo Narrow"/>
              <a:sym typeface="Archivo Narrow"/>
            </a:endParaRPr>
          </a:p>
        </p:txBody>
      </p:sp>
      <p:grpSp>
        <p:nvGrpSpPr>
          <p:cNvPr id="667" name="Google Shape;667;g22429978b61_0_0"/>
          <p:cNvGrpSpPr/>
          <p:nvPr/>
        </p:nvGrpSpPr>
        <p:grpSpPr>
          <a:xfrm>
            <a:off x="4749807" y="1658241"/>
            <a:ext cx="3638285" cy="297305"/>
            <a:chOff x="0" y="-9525"/>
            <a:chExt cx="1916400" cy="156600"/>
          </a:xfrm>
        </p:grpSpPr>
        <p:sp>
          <p:nvSpPr>
            <p:cNvPr id="668" name="Google Shape;668;g22429978b61_0_0"/>
            <p:cNvSpPr/>
            <p:nvPr/>
          </p:nvSpPr>
          <p:spPr>
            <a:xfrm>
              <a:off x="0" y="0"/>
              <a:ext cx="1916354" cy="146960"/>
            </a:xfrm>
            <a:custGeom>
              <a:rect b="b" l="l" r="r" t="t"/>
              <a:pathLst>
                <a:path extrusionOk="0" h="146960" w="1916354">
                  <a:moveTo>
                    <a:pt x="0" y="0"/>
                  </a:moveTo>
                  <a:lnTo>
                    <a:pt x="1916354" y="0"/>
                  </a:lnTo>
                  <a:lnTo>
                    <a:pt x="1916354" y="146960"/>
                  </a:lnTo>
                  <a:lnTo>
                    <a:pt x="0" y="146960"/>
                  </a:lnTo>
                  <a:close/>
                </a:path>
              </a:pathLst>
            </a:custGeom>
            <a:solidFill>
              <a:srgbClr val="FFAB40">
                <a:alpha val="49020"/>
              </a:srgbClr>
            </a:solidFill>
            <a:ln>
              <a:noFill/>
            </a:ln>
          </p:spPr>
        </p:sp>
        <p:sp>
          <p:nvSpPr>
            <p:cNvPr id="669" name="Google Shape;669;g22429978b61_0_0"/>
            <p:cNvSpPr txBox="1"/>
            <p:nvPr/>
          </p:nvSpPr>
          <p:spPr>
            <a:xfrm>
              <a:off x="0" y="-9525"/>
              <a:ext cx="1916400" cy="156600"/>
            </a:xfrm>
            <a:prstGeom prst="rect">
              <a:avLst/>
            </a:prstGeom>
            <a:no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670" name="Google Shape;670;g22429978b61_0_0"/>
          <p:cNvSpPr txBox="1"/>
          <p:nvPr/>
        </p:nvSpPr>
        <p:spPr>
          <a:xfrm>
            <a:off x="4824649" y="1691400"/>
            <a:ext cx="30177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lang="es" sz="1600">
                <a:latin typeface="Archivo Black"/>
                <a:ea typeface="Archivo Black"/>
                <a:cs typeface="Archivo Black"/>
                <a:sym typeface="Archivo Black"/>
              </a:rPr>
              <a:t>User Persona</a:t>
            </a:r>
            <a:endParaRPr sz="1600">
              <a:latin typeface="Archivo Black"/>
              <a:ea typeface="Archivo Black"/>
              <a:cs typeface="Archivo Black"/>
              <a:sym typeface="Archivo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4" name="Shape 674"/>
        <p:cNvGrpSpPr/>
        <p:nvPr/>
      </p:nvGrpSpPr>
      <p:grpSpPr>
        <a:xfrm>
          <a:off x="0" y="0"/>
          <a:ext cx="0" cy="0"/>
          <a:chOff x="0" y="0"/>
          <a:chExt cx="0" cy="0"/>
        </a:xfrm>
      </p:grpSpPr>
      <p:sp>
        <p:nvSpPr>
          <p:cNvPr id="675" name="Google Shape;675;g22429979770_0_1546"/>
          <p:cNvSpPr txBox="1"/>
          <p:nvPr/>
        </p:nvSpPr>
        <p:spPr>
          <a:xfrm>
            <a:off x="610425" y="1433950"/>
            <a:ext cx="4091400" cy="36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Archivo"/>
                <a:ea typeface="Archivo"/>
                <a:cs typeface="Archivo"/>
                <a:sym typeface="Archivo"/>
              </a:rPr>
              <a:t>Como herramienta de apoyo, te proporcionamos  una plantilla  para ayudarte  a organizar y estructurar del reporte. </a:t>
            </a:r>
            <a:endParaRPr>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s">
                <a:solidFill>
                  <a:schemeClr val="dk1"/>
                </a:solidFill>
                <a:latin typeface="Archivo"/>
                <a:ea typeface="Archivo"/>
                <a:cs typeface="Archivo"/>
                <a:sym typeface="Archivo"/>
              </a:rPr>
              <a:t>Sin embargo, es importante tener en cuenta que esta plantilla no debe ser utilizada como el formato final para la entrega. </a:t>
            </a:r>
            <a:endParaRPr>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s">
                <a:solidFill>
                  <a:schemeClr val="dk1"/>
                </a:solidFill>
                <a:latin typeface="Archivo"/>
                <a:ea typeface="Archivo"/>
                <a:cs typeface="Archivo"/>
                <a:sym typeface="Archivo"/>
              </a:rPr>
              <a:t>Cada estudiante debe personalizarla y ajustarla en función de su caso de estudio y el estilo de presentación que decida utilizar.</a:t>
            </a:r>
            <a:endParaRPr>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br>
              <a:rPr lang="es">
                <a:solidFill>
                  <a:schemeClr val="dk1"/>
                </a:solidFill>
                <a:latin typeface="Archivo"/>
                <a:ea typeface="Archivo"/>
                <a:cs typeface="Archivo"/>
                <a:sym typeface="Archivo"/>
              </a:rPr>
            </a:br>
            <a:r>
              <a:rPr lang="es">
                <a:solidFill>
                  <a:schemeClr val="dk1"/>
                </a:solidFill>
                <a:latin typeface="Archivo"/>
                <a:ea typeface="Archivo"/>
                <a:cs typeface="Archivo"/>
                <a:sym typeface="Archivo"/>
              </a:rPr>
              <a:t> </a:t>
            </a:r>
            <a:r>
              <a:rPr b="1" lang="es" u="sng">
                <a:solidFill>
                  <a:srgbClr val="390E8C"/>
                </a:solidFill>
                <a:latin typeface="Archivo"/>
                <a:ea typeface="Archivo"/>
                <a:cs typeface="Archivo"/>
                <a:sym typeface="Archivo"/>
                <a:hlinkClick r:id="rId4">
                  <a:extLst>
                    <a:ext uri="{A12FA001-AC4F-418D-AE19-62706E023703}">
                      <ahyp:hlinkClr val="tx"/>
                    </a:ext>
                  </a:extLst>
                </a:hlinkClick>
              </a:rPr>
              <a:t>Plantilla del Proyecto Final</a:t>
            </a:r>
            <a:r>
              <a:rPr b="1" lang="es" u="sng">
                <a:solidFill>
                  <a:srgbClr val="390E8C"/>
                </a:solidFill>
                <a:latin typeface="Archivo"/>
                <a:ea typeface="Archivo"/>
                <a:cs typeface="Archivo"/>
                <a:sym typeface="Archivo"/>
              </a:rPr>
              <a:t> </a:t>
            </a:r>
            <a:endParaRPr b="1" u="sng">
              <a:solidFill>
                <a:srgbClr val="390E8C"/>
              </a:solidFill>
              <a:latin typeface="Archivo"/>
              <a:ea typeface="Archivo"/>
              <a:cs typeface="Archivo"/>
              <a:sym typeface="Archivo"/>
            </a:endParaRPr>
          </a:p>
          <a:p>
            <a:pPr indent="0" lvl="0" marL="0" rtl="0" algn="l">
              <a:lnSpc>
                <a:spcPct val="115000"/>
              </a:lnSpc>
              <a:spcBef>
                <a:spcPts val="0"/>
              </a:spcBef>
              <a:spcAft>
                <a:spcPts val="0"/>
              </a:spcAft>
              <a:buNone/>
            </a:pPr>
            <a:r>
              <a:t/>
            </a:r>
            <a:endParaRPr sz="1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1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1600">
              <a:solidFill>
                <a:schemeClr val="dk1"/>
              </a:solidFill>
              <a:latin typeface="Archivo"/>
              <a:ea typeface="Archivo"/>
              <a:cs typeface="Archivo"/>
              <a:sym typeface="Archivo"/>
            </a:endParaRPr>
          </a:p>
        </p:txBody>
      </p:sp>
      <p:sp>
        <p:nvSpPr>
          <p:cNvPr id="676" name="Google Shape;676;g22429979770_0_1546"/>
          <p:cNvSpPr txBox="1"/>
          <p:nvPr/>
        </p:nvSpPr>
        <p:spPr>
          <a:xfrm>
            <a:off x="679500" y="708800"/>
            <a:ext cx="427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t/>
            </a:r>
            <a:endParaRPr b="1" sz="1600">
              <a:latin typeface="Archivo"/>
              <a:ea typeface="Archivo"/>
              <a:cs typeface="Archivo"/>
              <a:sym typeface="Archivo"/>
            </a:endParaRPr>
          </a:p>
        </p:txBody>
      </p:sp>
      <p:sp>
        <p:nvSpPr>
          <p:cNvPr id="677" name="Google Shape;677;g22429979770_0_1546"/>
          <p:cNvSpPr txBox="1"/>
          <p:nvPr/>
        </p:nvSpPr>
        <p:spPr>
          <a:xfrm>
            <a:off x="1328583" y="708050"/>
            <a:ext cx="6836400" cy="538800"/>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lang="es" sz="3500">
                <a:latin typeface="Archivo"/>
                <a:ea typeface="Archivo"/>
                <a:cs typeface="Archivo"/>
                <a:sym typeface="Archivo"/>
              </a:rPr>
              <a:t>Reporte de Investigación UX</a:t>
            </a:r>
            <a:endParaRPr b="1" sz="3500">
              <a:latin typeface="Archivo"/>
              <a:ea typeface="Archivo"/>
              <a:cs typeface="Archivo"/>
              <a:sym typeface="Archivo"/>
            </a:endParaRPr>
          </a:p>
        </p:txBody>
      </p:sp>
      <p:cxnSp>
        <p:nvCxnSpPr>
          <p:cNvPr id="678" name="Google Shape;678;g22429979770_0_1546"/>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679" name="Google Shape;679;g22429979770_0_1546"/>
          <p:cNvGrpSpPr/>
          <p:nvPr/>
        </p:nvGrpSpPr>
        <p:grpSpPr>
          <a:xfrm>
            <a:off x="555362" y="631437"/>
            <a:ext cx="700421" cy="692039"/>
            <a:chOff x="0" y="0"/>
            <a:chExt cx="1867789" cy="1845437"/>
          </a:xfrm>
        </p:grpSpPr>
        <p:sp>
          <p:nvSpPr>
            <p:cNvPr id="680" name="Google Shape;680;g22429979770_0_1546"/>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681" name="Google Shape;681;g22429979770_0_1546"/>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2" name="Google Shape;682;g22429979770_0_1546"/>
          <p:cNvPicPr preferRelativeResize="0"/>
          <p:nvPr/>
        </p:nvPicPr>
        <p:blipFill>
          <a:blip r:embed="rId5">
            <a:alphaModFix/>
          </a:blip>
          <a:stretch>
            <a:fillRect/>
          </a:stretch>
        </p:blipFill>
        <p:spPr>
          <a:xfrm>
            <a:off x="5156075" y="1630650"/>
            <a:ext cx="2645475" cy="2645475"/>
          </a:xfrm>
          <a:prstGeom prst="rect">
            <a:avLst/>
          </a:prstGeom>
          <a:noFill/>
          <a:ln cap="flat" cmpd="sng" w="38100">
            <a:solidFill>
              <a:srgbClr val="FFAB40"/>
            </a:solidFill>
            <a:prstDash val="solid"/>
            <a:round/>
            <a:headEnd len="sm" w="sm" type="none"/>
            <a:tailEnd len="sm" w="sm" type="none"/>
          </a:ln>
        </p:spPr>
      </p:pic>
      <p:sp>
        <p:nvSpPr>
          <p:cNvPr id="683" name="Google Shape;683;g22429979770_0_1546"/>
          <p:cNvSpPr/>
          <p:nvPr/>
        </p:nvSpPr>
        <p:spPr>
          <a:xfrm>
            <a:off x="679500" y="3917050"/>
            <a:ext cx="2596660" cy="404507"/>
          </a:xfrm>
          <a:custGeom>
            <a:rect b="b" l="l" r="r" t="t"/>
            <a:pathLst>
              <a:path extrusionOk="0" h="146960" w="1916354">
                <a:moveTo>
                  <a:pt x="0" y="0"/>
                </a:moveTo>
                <a:lnTo>
                  <a:pt x="1916354" y="0"/>
                </a:lnTo>
                <a:lnTo>
                  <a:pt x="1916354" y="146960"/>
                </a:lnTo>
                <a:lnTo>
                  <a:pt x="0" y="146960"/>
                </a:lnTo>
                <a:close/>
              </a:path>
            </a:pathLst>
          </a:custGeom>
          <a:solidFill>
            <a:srgbClr val="FFAB40">
              <a:alpha val="49410"/>
            </a:srgbClr>
          </a:solidFill>
          <a:ln>
            <a:noFill/>
          </a:ln>
        </p:spPr>
      </p:sp>
      <p:pic>
        <p:nvPicPr>
          <p:cNvPr id="684" name="Google Shape;684;g22429979770_0_1546"/>
          <p:cNvPicPr preferRelativeResize="0"/>
          <p:nvPr/>
        </p:nvPicPr>
        <p:blipFill>
          <a:blip r:embed="rId6">
            <a:alphaModFix/>
          </a:blip>
          <a:stretch>
            <a:fillRect/>
          </a:stretch>
        </p:blipFill>
        <p:spPr>
          <a:xfrm>
            <a:off x="690013" y="761900"/>
            <a:ext cx="431100" cy="43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g2243c45b808_0_0"/>
          <p:cNvSpPr txBox="1"/>
          <p:nvPr/>
        </p:nvSpPr>
        <p:spPr>
          <a:xfrm>
            <a:off x="718000" y="649725"/>
            <a:ext cx="2449500" cy="71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lang="es" sz="3700">
                <a:solidFill>
                  <a:srgbClr val="434343"/>
                </a:solidFill>
                <a:latin typeface="Archivo Narrow"/>
                <a:ea typeface="Archivo Narrow"/>
                <a:cs typeface="Archivo Narrow"/>
                <a:sym typeface="Archivo Narrow"/>
              </a:rPr>
              <a:t>Pero antes…</a:t>
            </a:r>
            <a:endParaRPr b="1" i="0" sz="3800" u="none" cap="none" strike="noStrike">
              <a:solidFill>
                <a:srgbClr val="434343"/>
              </a:solidFill>
              <a:latin typeface="Archivo Narrow"/>
              <a:ea typeface="Archivo Narrow"/>
              <a:cs typeface="Archivo Narrow"/>
              <a:sym typeface="Archivo Narrow"/>
            </a:endParaRPr>
          </a:p>
        </p:txBody>
      </p:sp>
      <p:sp>
        <p:nvSpPr>
          <p:cNvPr id="199" name="Google Shape;199;g2243c45b808_0_0"/>
          <p:cNvSpPr/>
          <p:nvPr/>
        </p:nvSpPr>
        <p:spPr>
          <a:xfrm>
            <a:off x="2622338" y="2196450"/>
            <a:ext cx="5984700" cy="882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3000">
                <a:solidFill>
                  <a:srgbClr val="434343"/>
                </a:solidFill>
                <a:latin typeface="Archivo Narrow"/>
                <a:ea typeface="Archivo Narrow"/>
                <a:cs typeface="Archivo Narrow"/>
                <a:sym typeface="Archivo Narrow"/>
              </a:rPr>
              <a:t>¡Resolvamos los “</a:t>
            </a:r>
            <a:r>
              <a:rPr b="1" lang="es" sz="3000">
                <a:solidFill>
                  <a:srgbClr val="434343"/>
                </a:solidFill>
                <a:latin typeface="Archivo Narrow"/>
                <a:ea typeface="Archivo Narrow"/>
                <a:cs typeface="Archivo Narrow"/>
                <a:sym typeface="Archivo Narrow"/>
              </a:rPr>
              <a:t>Ejercicios Prácticos</a:t>
            </a:r>
            <a:r>
              <a:rPr lang="es" sz="3000">
                <a:solidFill>
                  <a:srgbClr val="434343"/>
                </a:solidFill>
                <a:latin typeface="Archivo Narrow"/>
                <a:ea typeface="Archivo Narrow"/>
                <a:cs typeface="Archivo Narrow"/>
                <a:sym typeface="Archivo Narrow"/>
              </a:rPr>
              <a:t>” de la clase anterior!</a:t>
            </a:r>
            <a:endParaRPr sz="3000">
              <a:solidFill>
                <a:srgbClr val="434343"/>
              </a:solidFill>
              <a:latin typeface="Archivo Narrow"/>
              <a:ea typeface="Archivo Narrow"/>
              <a:cs typeface="Archivo Narrow"/>
              <a:sym typeface="Archivo Narrow"/>
            </a:endParaRPr>
          </a:p>
        </p:txBody>
      </p:sp>
      <p:grpSp>
        <p:nvGrpSpPr>
          <p:cNvPr id="200" name="Google Shape;200;g2243c45b808_0_0"/>
          <p:cNvGrpSpPr/>
          <p:nvPr/>
        </p:nvGrpSpPr>
        <p:grpSpPr>
          <a:xfrm>
            <a:off x="896513" y="1877400"/>
            <a:ext cx="1614234" cy="1678793"/>
            <a:chOff x="0" y="-9525"/>
            <a:chExt cx="354123" cy="394843"/>
          </a:xfrm>
        </p:grpSpPr>
        <p:sp>
          <p:nvSpPr>
            <p:cNvPr id="201" name="Google Shape;201;g2243c45b808_0_0"/>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202" name="Google Shape;202;g2243c45b808_0_0"/>
            <p:cNvSpPr txBox="1"/>
            <p:nvPr/>
          </p:nvSpPr>
          <p:spPr>
            <a:xfrm>
              <a:off x="0" y="-9525"/>
              <a:ext cx="354000" cy="394800"/>
            </a:xfrm>
            <a:prstGeom prst="rect">
              <a:avLst/>
            </a:prstGeom>
            <a:solidFill>
              <a:srgbClr val="D2A6F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203" name="Google Shape;203;g2243c45b808_0_0"/>
          <p:cNvPicPr preferRelativeResize="0"/>
          <p:nvPr/>
        </p:nvPicPr>
        <p:blipFill>
          <a:blip r:embed="rId4">
            <a:alphaModFix/>
          </a:blip>
          <a:stretch>
            <a:fillRect/>
          </a:stretch>
        </p:blipFill>
        <p:spPr>
          <a:xfrm>
            <a:off x="1094025" y="2107200"/>
            <a:ext cx="1219200" cy="1219200"/>
          </a:xfrm>
          <a:prstGeom prst="rect">
            <a:avLst/>
          </a:prstGeom>
          <a:noFill/>
          <a:ln>
            <a:noFill/>
          </a:ln>
        </p:spPr>
      </p:pic>
      <p:cxnSp>
        <p:nvCxnSpPr>
          <p:cNvPr id="204" name="Google Shape;204;g2243c45b808_0_0"/>
          <p:cNvCxnSpPr/>
          <p:nvPr/>
        </p:nvCxnSpPr>
        <p:spPr>
          <a:xfrm rot="6290">
            <a:off x="555358" y="1438738"/>
            <a:ext cx="5247009" cy="0"/>
          </a:xfrm>
          <a:prstGeom prst="straightConnector1">
            <a:avLst/>
          </a:prstGeom>
          <a:noFill/>
          <a:ln cap="rnd" cmpd="sng" w="9525">
            <a:solidFill>
              <a:srgbClr val="9900FF"/>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g2208291f3ff_0_155"/>
          <p:cNvSpPr txBox="1"/>
          <p:nvPr/>
        </p:nvSpPr>
        <p:spPr>
          <a:xfrm>
            <a:off x="2743475" y="1163400"/>
            <a:ext cx="5582100" cy="15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t/>
            </a:r>
            <a:endParaRPr b="1" i="0" sz="3100" u="none" cap="none" strike="noStrike">
              <a:solidFill>
                <a:srgbClr val="434343"/>
              </a:solidFill>
              <a:latin typeface="Archivo Narrow"/>
              <a:ea typeface="Archivo Narrow"/>
              <a:cs typeface="Archivo Narrow"/>
              <a:sym typeface="Archivo Narrow"/>
            </a:endParaRPr>
          </a:p>
        </p:txBody>
      </p:sp>
      <p:sp>
        <p:nvSpPr>
          <p:cNvPr id="690" name="Google Shape;690;g2208291f3ff_0_155"/>
          <p:cNvSpPr/>
          <p:nvPr/>
        </p:nvSpPr>
        <p:spPr>
          <a:xfrm>
            <a:off x="2136450" y="3185400"/>
            <a:ext cx="4871100" cy="882600"/>
          </a:xfrm>
          <a:prstGeom prst="rect">
            <a:avLst/>
          </a:prstGeom>
          <a:solidFill>
            <a:schemeClr val="lt2"/>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chivo Narrow"/>
                <a:ea typeface="Archivo Narrow"/>
                <a:cs typeface="Archivo Narrow"/>
                <a:sym typeface="Archivo Narrow"/>
              </a:rPr>
              <a:t>La resolución del cuestionario es de carácter obligatorio para desbloquear los contenidos de las próximas 2 clases</a:t>
            </a:r>
            <a:endParaRPr b="0" i="0" sz="1400" u="none" cap="none" strike="noStrike">
              <a:solidFill>
                <a:srgbClr val="000000"/>
              </a:solidFill>
              <a:latin typeface="Archivo Narrow"/>
              <a:ea typeface="Archivo Narrow"/>
              <a:cs typeface="Archivo Narrow"/>
              <a:sym typeface="Archivo Narrow"/>
            </a:endParaRPr>
          </a:p>
        </p:txBody>
      </p:sp>
      <p:grpSp>
        <p:nvGrpSpPr>
          <p:cNvPr id="691" name="Google Shape;691;g2208291f3ff_0_155"/>
          <p:cNvGrpSpPr/>
          <p:nvPr/>
        </p:nvGrpSpPr>
        <p:grpSpPr>
          <a:xfrm>
            <a:off x="973026" y="1099650"/>
            <a:ext cx="1614234" cy="1678793"/>
            <a:chOff x="0" y="-9525"/>
            <a:chExt cx="354123" cy="394843"/>
          </a:xfrm>
        </p:grpSpPr>
        <p:sp>
          <p:nvSpPr>
            <p:cNvPr id="692" name="Google Shape;692;g2208291f3ff_0_155"/>
            <p:cNvSpPr/>
            <p:nvPr/>
          </p:nvSpPr>
          <p:spPr>
            <a:xfrm>
              <a:off x="0" y="0"/>
              <a:ext cx="354123" cy="385318"/>
            </a:xfrm>
            <a:custGeom>
              <a:rect b="b" l="l" r="r" t="t"/>
              <a:pathLst>
                <a:path extrusionOk="0" h="385318" w="354123">
                  <a:moveTo>
                    <a:pt x="0" y="0"/>
                  </a:moveTo>
                  <a:lnTo>
                    <a:pt x="354123" y="0"/>
                  </a:lnTo>
                  <a:lnTo>
                    <a:pt x="354123" y="385318"/>
                  </a:lnTo>
                  <a:lnTo>
                    <a:pt x="0" y="385318"/>
                  </a:lnTo>
                  <a:close/>
                </a:path>
              </a:pathLst>
            </a:custGeom>
            <a:solidFill>
              <a:srgbClr val="D2A6F4"/>
            </a:solidFill>
            <a:ln>
              <a:noFill/>
            </a:ln>
          </p:spPr>
        </p:sp>
        <p:sp>
          <p:nvSpPr>
            <p:cNvPr id="693" name="Google Shape;693;g2208291f3ff_0_155"/>
            <p:cNvSpPr txBox="1"/>
            <p:nvPr/>
          </p:nvSpPr>
          <p:spPr>
            <a:xfrm>
              <a:off x="0" y="-9525"/>
              <a:ext cx="354000" cy="394800"/>
            </a:xfrm>
            <a:prstGeom prst="rect">
              <a:avLst/>
            </a:prstGeom>
            <a:solidFill>
              <a:srgbClr val="D2A6F4"/>
            </a:solidFill>
            <a:ln>
              <a:noFill/>
            </a:ln>
          </p:spPr>
          <p:txBody>
            <a:bodyPr anchorCtr="0" anchor="ctr" bIns="25400" lIns="25400" spcFirstLastPara="1" rIns="25400" wrap="square" tIns="25400">
              <a:noAutofit/>
            </a:bodyPr>
            <a:lstStyle/>
            <a:p>
              <a:pPr indent="0" lvl="0" marL="0" marR="0" rtl="0" algn="ctr">
                <a:lnSpc>
                  <a:spcPct val="1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694" name="Google Shape;694;g2208291f3ff_0_155"/>
          <p:cNvPicPr preferRelativeResize="0"/>
          <p:nvPr/>
        </p:nvPicPr>
        <p:blipFill rotWithShape="1">
          <a:blip r:embed="rId4">
            <a:alphaModFix/>
          </a:blip>
          <a:srcRect b="0" l="0" r="0" t="0"/>
          <a:stretch/>
        </p:blipFill>
        <p:spPr>
          <a:xfrm>
            <a:off x="1259821" y="1356952"/>
            <a:ext cx="1040684" cy="1164193"/>
          </a:xfrm>
          <a:prstGeom prst="rect">
            <a:avLst/>
          </a:prstGeom>
          <a:noFill/>
          <a:ln>
            <a:noFill/>
          </a:ln>
        </p:spPr>
      </p:pic>
      <p:sp>
        <p:nvSpPr>
          <p:cNvPr id="695" name="Google Shape;695;g2208291f3ff_0_155"/>
          <p:cNvSpPr txBox="1"/>
          <p:nvPr/>
        </p:nvSpPr>
        <p:spPr>
          <a:xfrm>
            <a:off x="2743473" y="1420050"/>
            <a:ext cx="5913300" cy="948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rPr b="0" i="0" lang="es" sz="2800" u="none" cap="none" strike="noStrike">
                <a:solidFill>
                  <a:srgbClr val="000000"/>
                </a:solidFill>
                <a:latin typeface="Archivo Black"/>
                <a:ea typeface="Archivo Black"/>
                <a:cs typeface="Archivo Black"/>
                <a:sym typeface="Archivo Black"/>
              </a:rPr>
              <a:t>¡NUEVO CUESTIONARIO EN CAMPUS!</a:t>
            </a:r>
            <a:endParaRPr b="0" i="0" sz="31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2242ed07662_0_15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05" name="Google Shape;705;g2242ed07662_0_150"/>
          <p:cNvSpPr txBox="1"/>
          <p:nvPr/>
        </p:nvSpPr>
        <p:spPr>
          <a:xfrm>
            <a:off x="932175" y="1952625"/>
            <a:ext cx="7368900" cy="6156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s" sz="4000" u="none" cap="none" strike="noStrike">
                <a:solidFill>
                  <a:srgbClr val="434343"/>
                </a:solidFill>
                <a:latin typeface="Archivo Narrow"/>
                <a:ea typeface="Archivo Narrow"/>
                <a:cs typeface="Archivo Narrow"/>
                <a:sym typeface="Archivo Narrow"/>
              </a:rPr>
              <a:t>¡</a:t>
            </a:r>
            <a:r>
              <a:rPr b="1" lang="es" sz="4000">
                <a:solidFill>
                  <a:srgbClr val="434343"/>
                </a:solidFill>
                <a:latin typeface="Archivo Narrow"/>
                <a:ea typeface="Archivo Narrow"/>
                <a:cs typeface="Archivo Narrow"/>
                <a:sym typeface="Archivo Narrow"/>
              </a:rPr>
              <a:t>Muchas gracias por tu atención</a:t>
            </a:r>
            <a:r>
              <a:rPr b="1" i="0" lang="es" sz="4000" u="none" cap="none" strike="noStrike">
                <a:solidFill>
                  <a:srgbClr val="434343"/>
                </a:solidFill>
                <a:latin typeface="Archivo Narrow"/>
                <a:ea typeface="Archivo Narrow"/>
                <a:cs typeface="Archivo Narrow"/>
                <a:sym typeface="Archivo Narrow"/>
              </a:rPr>
              <a:t>!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22429979770_0_1733"/>
          <p:cNvSpPr txBox="1"/>
          <p:nvPr/>
        </p:nvSpPr>
        <p:spPr>
          <a:xfrm>
            <a:off x="679500" y="708800"/>
            <a:ext cx="427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t/>
            </a:r>
            <a:endParaRPr b="1" sz="1600">
              <a:latin typeface="Archivo"/>
              <a:ea typeface="Archivo"/>
              <a:cs typeface="Archivo"/>
              <a:sym typeface="Archivo"/>
            </a:endParaRPr>
          </a:p>
        </p:txBody>
      </p:sp>
      <p:cxnSp>
        <p:nvCxnSpPr>
          <p:cNvPr id="210" name="Google Shape;210;g22429979770_0_1733"/>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11" name="Google Shape;211;g22429979770_0_1733"/>
          <p:cNvGrpSpPr/>
          <p:nvPr/>
        </p:nvGrpSpPr>
        <p:grpSpPr>
          <a:xfrm>
            <a:off x="555362" y="631437"/>
            <a:ext cx="700421" cy="692039"/>
            <a:chOff x="0" y="0"/>
            <a:chExt cx="1867789" cy="1845437"/>
          </a:xfrm>
        </p:grpSpPr>
        <p:sp>
          <p:nvSpPr>
            <p:cNvPr id="212" name="Google Shape;212;g22429979770_0_1733"/>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13" name="Google Shape;213;g22429979770_0_1733"/>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4" name="Google Shape;214;g22429979770_0_1733"/>
          <p:cNvPicPr preferRelativeResize="0"/>
          <p:nvPr/>
        </p:nvPicPr>
        <p:blipFill>
          <a:blip r:embed="rId4">
            <a:alphaModFix/>
          </a:blip>
          <a:stretch>
            <a:fillRect/>
          </a:stretch>
        </p:blipFill>
        <p:spPr>
          <a:xfrm>
            <a:off x="610437" y="682325"/>
            <a:ext cx="590250" cy="590250"/>
          </a:xfrm>
          <a:prstGeom prst="rect">
            <a:avLst/>
          </a:prstGeom>
          <a:noFill/>
          <a:ln>
            <a:noFill/>
          </a:ln>
        </p:spPr>
      </p:pic>
      <p:sp>
        <p:nvSpPr>
          <p:cNvPr id="215" name="Google Shape;215;g22429979770_0_1733"/>
          <p:cNvSpPr txBox="1"/>
          <p:nvPr/>
        </p:nvSpPr>
        <p:spPr>
          <a:xfrm>
            <a:off x="1369202" y="784675"/>
            <a:ext cx="4297800" cy="538800"/>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lang="es" sz="3500">
                <a:latin typeface="Archivo"/>
                <a:ea typeface="Archivo"/>
                <a:cs typeface="Archivo"/>
                <a:sym typeface="Archivo"/>
              </a:rPr>
              <a:t>Mapa de Empatía</a:t>
            </a:r>
            <a:endParaRPr b="1" sz="3500">
              <a:latin typeface="Archivo"/>
              <a:ea typeface="Archivo"/>
              <a:cs typeface="Archivo"/>
              <a:sym typeface="Archivo"/>
            </a:endParaRPr>
          </a:p>
        </p:txBody>
      </p:sp>
      <p:sp>
        <p:nvSpPr>
          <p:cNvPr id="216" name="Google Shape;216;g22429979770_0_1733"/>
          <p:cNvSpPr txBox="1"/>
          <p:nvPr/>
        </p:nvSpPr>
        <p:spPr>
          <a:xfrm>
            <a:off x="610425" y="1737600"/>
            <a:ext cx="5004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Archivo"/>
                <a:ea typeface="Archivo"/>
                <a:cs typeface="Archivo"/>
                <a:sym typeface="Archivo"/>
              </a:rPr>
              <a:t>Es una herramienta utilizada en el diseño y la investigación de usuarios para comprender mejor a los usuarios de un producto o servicio. Consiste en una </a:t>
            </a:r>
            <a:r>
              <a:rPr b="1" lang="es">
                <a:solidFill>
                  <a:schemeClr val="dk1"/>
                </a:solidFill>
                <a:latin typeface="Archivo"/>
                <a:ea typeface="Archivo"/>
                <a:cs typeface="Archivo"/>
                <a:sym typeface="Archivo"/>
              </a:rPr>
              <a:t>representación visual </a:t>
            </a:r>
            <a:r>
              <a:rPr lang="es">
                <a:solidFill>
                  <a:schemeClr val="dk1"/>
                </a:solidFill>
                <a:latin typeface="Archivo"/>
                <a:ea typeface="Archivo"/>
                <a:cs typeface="Archivo"/>
                <a:sym typeface="Archivo"/>
              </a:rPr>
              <a:t>que ayuda a obtener una perspectiva profunda y comprensiva de las necesidades, deseos, pensamientos, sentimientos y comportamientos de los usuarios.</a:t>
            </a:r>
            <a:endParaRPr sz="1800">
              <a:latin typeface="Archivo"/>
              <a:ea typeface="Archivo"/>
              <a:cs typeface="Archivo"/>
              <a:sym typeface="Archivo"/>
            </a:endParaRPr>
          </a:p>
        </p:txBody>
      </p:sp>
      <p:grpSp>
        <p:nvGrpSpPr>
          <p:cNvPr id="217" name="Google Shape;217;g22429979770_0_1733"/>
          <p:cNvGrpSpPr/>
          <p:nvPr/>
        </p:nvGrpSpPr>
        <p:grpSpPr>
          <a:xfrm>
            <a:off x="6220136" y="283925"/>
            <a:ext cx="2591838" cy="2645002"/>
            <a:chOff x="5241175" y="4959100"/>
            <a:chExt cx="539775" cy="517775"/>
          </a:xfrm>
        </p:grpSpPr>
        <p:sp>
          <p:nvSpPr>
            <p:cNvPr id="218" name="Google Shape;218;g22429979770_0_173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2429979770_0_173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2429979770_0_173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2429979770_0_173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2429979770_0_173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2429979770_0_173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D2A6F4">
                <a:alpha val="5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pic>
        <p:nvPicPr>
          <p:cNvPr id="228" name="Google Shape;228;g22429979770_0_1787"/>
          <p:cNvPicPr preferRelativeResize="0"/>
          <p:nvPr/>
        </p:nvPicPr>
        <p:blipFill rotWithShape="1">
          <a:blip r:embed="rId4">
            <a:alphaModFix/>
          </a:blip>
          <a:srcRect b="4685" l="0" r="0" t="4685"/>
          <a:stretch/>
        </p:blipFill>
        <p:spPr>
          <a:xfrm>
            <a:off x="560200" y="1005200"/>
            <a:ext cx="3753347" cy="3397951"/>
          </a:xfrm>
          <a:prstGeom prst="rect">
            <a:avLst/>
          </a:prstGeom>
          <a:noFill/>
          <a:ln>
            <a:noFill/>
          </a:ln>
        </p:spPr>
      </p:pic>
      <p:sp>
        <p:nvSpPr>
          <p:cNvPr id="229" name="Google Shape;229;g22429979770_0_1787"/>
          <p:cNvSpPr txBox="1"/>
          <p:nvPr/>
        </p:nvSpPr>
        <p:spPr>
          <a:xfrm>
            <a:off x="4872100" y="1523525"/>
            <a:ext cx="3876300" cy="2968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Comprender profundamente al usuario.</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Focalización en el usuario.</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Validación de ideas.Innovación centrada en el usuario.</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Mejora de la experiencia del usuario (UX).</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Alineación del equipo.</a:t>
            </a:r>
            <a:endParaRPr>
              <a:solidFill>
                <a:schemeClr val="dk1"/>
              </a:solidFill>
              <a:latin typeface="Archivo Narrow"/>
              <a:ea typeface="Archivo Narrow"/>
              <a:cs typeface="Archivo Narrow"/>
              <a:sym typeface="Archivo Narrow"/>
            </a:endParaRPr>
          </a:p>
          <a:p>
            <a:pPr indent="-317500" lvl="0" marL="457200" rtl="0" algn="l">
              <a:lnSpc>
                <a:spcPct val="15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Reducción de riesgos.</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30" name="Google Shape;230;g22429979770_0_1787"/>
          <p:cNvSpPr txBox="1"/>
          <p:nvPr/>
        </p:nvSpPr>
        <p:spPr>
          <a:xfrm>
            <a:off x="5008375" y="596000"/>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Importancia del mapa de empatía</a:t>
            </a:r>
            <a:endParaRPr sz="1800">
              <a:latin typeface="Archivo Black"/>
              <a:ea typeface="Archivo Black"/>
              <a:cs typeface="Archivo Black"/>
              <a:sym typeface="Archiv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22429979770_0_1811"/>
          <p:cNvSpPr txBox="1"/>
          <p:nvPr/>
        </p:nvSpPr>
        <p:spPr>
          <a:xfrm>
            <a:off x="589775" y="590500"/>
            <a:ext cx="3783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100"/>
              <a:buFont typeface="Arial"/>
              <a:buNone/>
            </a:pPr>
            <a:r>
              <a:rPr lang="es" sz="1800">
                <a:latin typeface="Archivo Black"/>
                <a:ea typeface="Archivo Black"/>
                <a:cs typeface="Archivo Black"/>
                <a:sym typeface="Archivo Black"/>
              </a:rPr>
              <a:t>Elementos del mapa de empatía</a:t>
            </a:r>
            <a:endParaRPr b="0" i="0" sz="1800" u="none" cap="none" strike="noStrike">
              <a:solidFill>
                <a:srgbClr val="000000"/>
              </a:solidFill>
              <a:latin typeface="Archivo Black"/>
              <a:ea typeface="Archivo Black"/>
              <a:cs typeface="Archivo Black"/>
              <a:sym typeface="Archivo Black"/>
            </a:endParaRPr>
          </a:p>
        </p:txBody>
      </p:sp>
      <p:sp>
        <p:nvSpPr>
          <p:cNvPr id="236" name="Google Shape;236;g22429979770_0_1811"/>
          <p:cNvSpPr txBox="1"/>
          <p:nvPr/>
        </p:nvSpPr>
        <p:spPr>
          <a:xfrm>
            <a:off x="410825" y="1255600"/>
            <a:ext cx="4069200" cy="3289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Qué piensa y siente el usuario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Qué escucha el usuario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Qué ve el usuario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Qué dice y hace el usuario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Cuáles son los esfuerzos del usuario</a:t>
            </a:r>
            <a:endParaRPr>
              <a:solidFill>
                <a:schemeClr val="dk1"/>
              </a:solidFill>
              <a:latin typeface="Archivo Narrow"/>
              <a:ea typeface="Archivo Narrow"/>
              <a:cs typeface="Archivo Narrow"/>
              <a:sym typeface="Archivo Narrow"/>
            </a:endParaRPr>
          </a:p>
          <a:p>
            <a:pPr indent="-317500" lvl="0" marL="457200" rtl="0" algn="l">
              <a:lnSpc>
                <a:spcPct val="120000"/>
              </a:lnSpc>
              <a:spcBef>
                <a:spcPts val="0"/>
              </a:spcBef>
              <a:spcAft>
                <a:spcPts val="0"/>
              </a:spcAft>
              <a:buClr>
                <a:schemeClr val="dk1"/>
              </a:buClr>
              <a:buSzPts val="1400"/>
              <a:buFont typeface="Archivo Narrow"/>
              <a:buChar char="●"/>
            </a:pPr>
            <a:r>
              <a:rPr lang="es">
                <a:solidFill>
                  <a:schemeClr val="dk1"/>
                </a:solidFill>
                <a:latin typeface="Archivo Narrow"/>
                <a:ea typeface="Archivo Narrow"/>
                <a:cs typeface="Archivo Narrow"/>
                <a:sym typeface="Archivo Narrow"/>
              </a:rPr>
              <a:t>Cuáles son los resultados del usuario</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rPr lang="es">
                <a:solidFill>
                  <a:schemeClr val="dk1"/>
                </a:solidFill>
                <a:latin typeface="Archivo Narrow"/>
                <a:ea typeface="Archivo Narrow"/>
                <a:cs typeface="Archivo Narrow"/>
                <a:sym typeface="Archivo Narrow"/>
              </a:rPr>
              <a:t>Sus seis divisiones representan problemas, deseos, demandas, ideas y sentimientos del usuario hacia la empresa.</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Clr>
                <a:schemeClr val="dk1"/>
              </a:buClr>
              <a:buSzPts val="1100"/>
              <a:buFont typeface="Arial"/>
              <a:buNone/>
            </a:pPr>
            <a:r>
              <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Clr>
                <a:schemeClr val="dk1"/>
              </a:buClr>
              <a:buSzPts val="1100"/>
              <a:buFont typeface="Arial"/>
              <a:buNone/>
            </a:pPr>
            <a:br>
              <a:rPr b="1" lang="es">
                <a:solidFill>
                  <a:schemeClr val="dk1"/>
                </a:solidFill>
                <a:latin typeface="Archivo Narrow"/>
                <a:ea typeface="Archivo Narrow"/>
                <a:cs typeface="Archivo Narrow"/>
                <a:sym typeface="Archivo Narrow"/>
              </a:rPr>
            </a:br>
            <a:endParaRPr b="0" i="0" sz="1200" u="none" cap="none" strike="noStrike">
              <a:solidFill>
                <a:srgbClr val="000000"/>
              </a:solidFill>
              <a:latin typeface="Archivo Narrow"/>
              <a:ea typeface="Archivo Narrow"/>
              <a:cs typeface="Archivo Narrow"/>
              <a:sym typeface="Archivo Narrow"/>
            </a:endParaRPr>
          </a:p>
        </p:txBody>
      </p:sp>
      <p:pic>
        <p:nvPicPr>
          <p:cNvPr id="237" name="Google Shape;237;g22429979770_0_1811"/>
          <p:cNvPicPr preferRelativeResize="0"/>
          <p:nvPr/>
        </p:nvPicPr>
        <p:blipFill rotWithShape="1">
          <a:blip r:embed="rId4">
            <a:alphaModFix/>
          </a:blip>
          <a:srcRect b="2325" l="0" r="0" t="9584"/>
          <a:stretch/>
        </p:blipFill>
        <p:spPr>
          <a:xfrm>
            <a:off x="4672400" y="662475"/>
            <a:ext cx="3967975" cy="36663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22429979770_0_1751"/>
          <p:cNvSpPr txBox="1"/>
          <p:nvPr/>
        </p:nvSpPr>
        <p:spPr>
          <a:xfrm>
            <a:off x="679500" y="708800"/>
            <a:ext cx="427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t/>
            </a:r>
            <a:endParaRPr b="1" sz="1600">
              <a:latin typeface="Archivo"/>
              <a:ea typeface="Archivo"/>
              <a:cs typeface="Archivo"/>
              <a:sym typeface="Archivo"/>
            </a:endParaRPr>
          </a:p>
        </p:txBody>
      </p:sp>
      <p:cxnSp>
        <p:nvCxnSpPr>
          <p:cNvPr id="243" name="Google Shape;243;g22429979770_0_1751"/>
          <p:cNvCxnSpPr/>
          <p:nvPr/>
        </p:nvCxnSpPr>
        <p:spPr>
          <a:xfrm rot="5731">
            <a:off x="555358" y="1438738"/>
            <a:ext cx="5758808" cy="0"/>
          </a:xfrm>
          <a:prstGeom prst="straightConnector1">
            <a:avLst/>
          </a:prstGeom>
          <a:noFill/>
          <a:ln cap="rnd" cmpd="sng" w="9525">
            <a:solidFill>
              <a:srgbClr val="9900FF"/>
            </a:solidFill>
            <a:prstDash val="solid"/>
            <a:round/>
            <a:headEnd len="sm" w="sm" type="none"/>
            <a:tailEnd len="sm" w="sm" type="none"/>
          </a:ln>
        </p:spPr>
      </p:cxnSp>
      <p:grpSp>
        <p:nvGrpSpPr>
          <p:cNvPr id="244" name="Google Shape;244;g22429979770_0_1751"/>
          <p:cNvGrpSpPr/>
          <p:nvPr/>
        </p:nvGrpSpPr>
        <p:grpSpPr>
          <a:xfrm>
            <a:off x="555362" y="631437"/>
            <a:ext cx="700421" cy="692039"/>
            <a:chOff x="0" y="0"/>
            <a:chExt cx="1867789" cy="1845437"/>
          </a:xfrm>
        </p:grpSpPr>
        <p:sp>
          <p:nvSpPr>
            <p:cNvPr id="245" name="Google Shape;245;g22429979770_0_1751"/>
            <p:cNvSpPr/>
            <p:nvPr/>
          </p:nvSpPr>
          <p:spPr>
            <a:xfrm>
              <a:off x="12700" y="12700"/>
              <a:ext cx="1842389" cy="1820037"/>
            </a:xfrm>
            <a:custGeom>
              <a:rect b="b" l="l" r="r" t="t"/>
              <a:pathLst>
                <a:path extrusionOk="0" h="1820037" w="1842389">
                  <a:moveTo>
                    <a:pt x="0" y="0"/>
                  </a:moveTo>
                  <a:lnTo>
                    <a:pt x="1842389" y="0"/>
                  </a:lnTo>
                  <a:lnTo>
                    <a:pt x="1842389" y="1820037"/>
                  </a:lnTo>
                  <a:lnTo>
                    <a:pt x="0" y="1820037"/>
                  </a:lnTo>
                  <a:close/>
                </a:path>
              </a:pathLst>
            </a:custGeom>
            <a:solidFill>
              <a:srgbClr val="FFAB40"/>
            </a:solidFill>
            <a:ln>
              <a:noFill/>
            </a:ln>
          </p:spPr>
        </p:sp>
        <p:sp>
          <p:nvSpPr>
            <p:cNvPr id="246" name="Google Shape;246;g22429979770_0_1751"/>
            <p:cNvSpPr/>
            <p:nvPr/>
          </p:nvSpPr>
          <p:spPr>
            <a:xfrm>
              <a:off x="0" y="0"/>
              <a:ext cx="1867789" cy="1845437"/>
            </a:xfrm>
            <a:custGeom>
              <a:rect b="b" l="l" r="r" t="t"/>
              <a:pathLst>
                <a:path extrusionOk="0" h="1845437" w="1867789">
                  <a:moveTo>
                    <a:pt x="12700" y="0"/>
                  </a:moveTo>
                  <a:lnTo>
                    <a:pt x="1855089" y="0"/>
                  </a:lnTo>
                  <a:cubicBezTo>
                    <a:pt x="1862074" y="0"/>
                    <a:pt x="1867789" y="5715"/>
                    <a:pt x="1867789" y="12700"/>
                  </a:cubicBezTo>
                  <a:lnTo>
                    <a:pt x="1867789" y="1832737"/>
                  </a:lnTo>
                  <a:cubicBezTo>
                    <a:pt x="1867789" y="1839722"/>
                    <a:pt x="1862074" y="1845437"/>
                    <a:pt x="1855089" y="1845437"/>
                  </a:cubicBezTo>
                  <a:lnTo>
                    <a:pt x="12700" y="1845437"/>
                  </a:lnTo>
                  <a:cubicBezTo>
                    <a:pt x="5715" y="1845437"/>
                    <a:pt x="0" y="1839722"/>
                    <a:pt x="0" y="1832737"/>
                  </a:cubicBezTo>
                  <a:lnTo>
                    <a:pt x="0" y="12700"/>
                  </a:lnTo>
                  <a:cubicBezTo>
                    <a:pt x="0" y="5715"/>
                    <a:pt x="5715" y="0"/>
                    <a:pt x="12700" y="0"/>
                  </a:cubicBezTo>
                  <a:moveTo>
                    <a:pt x="12700" y="25400"/>
                  </a:moveTo>
                  <a:lnTo>
                    <a:pt x="12700" y="12700"/>
                  </a:lnTo>
                  <a:lnTo>
                    <a:pt x="25400" y="12700"/>
                  </a:lnTo>
                  <a:lnTo>
                    <a:pt x="25400" y="1832737"/>
                  </a:lnTo>
                  <a:lnTo>
                    <a:pt x="12700" y="1832737"/>
                  </a:lnTo>
                  <a:lnTo>
                    <a:pt x="12700" y="1820037"/>
                  </a:lnTo>
                  <a:lnTo>
                    <a:pt x="1855089" y="1820037"/>
                  </a:lnTo>
                  <a:lnTo>
                    <a:pt x="1855089" y="1832737"/>
                  </a:lnTo>
                  <a:lnTo>
                    <a:pt x="1842389" y="1832737"/>
                  </a:lnTo>
                  <a:lnTo>
                    <a:pt x="1842389" y="12700"/>
                  </a:lnTo>
                  <a:lnTo>
                    <a:pt x="1855089" y="12700"/>
                  </a:lnTo>
                  <a:lnTo>
                    <a:pt x="1855089" y="25400"/>
                  </a:lnTo>
                  <a:lnTo>
                    <a:pt x="12700" y="25400"/>
                  </a:lnTo>
                  <a:close/>
                </a:path>
              </a:pathLst>
            </a:custGeom>
            <a:solidFill>
              <a:srgbClr val="59595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7" name="Google Shape;247;g22429979770_0_1751"/>
          <p:cNvPicPr preferRelativeResize="0"/>
          <p:nvPr/>
        </p:nvPicPr>
        <p:blipFill>
          <a:blip r:embed="rId4">
            <a:alphaModFix/>
          </a:blip>
          <a:stretch>
            <a:fillRect/>
          </a:stretch>
        </p:blipFill>
        <p:spPr>
          <a:xfrm>
            <a:off x="610437" y="682325"/>
            <a:ext cx="590250" cy="590250"/>
          </a:xfrm>
          <a:prstGeom prst="rect">
            <a:avLst/>
          </a:prstGeom>
          <a:noFill/>
          <a:ln>
            <a:noFill/>
          </a:ln>
        </p:spPr>
      </p:pic>
      <p:sp>
        <p:nvSpPr>
          <p:cNvPr id="248" name="Google Shape;248;g22429979770_0_1751"/>
          <p:cNvSpPr txBox="1"/>
          <p:nvPr/>
        </p:nvSpPr>
        <p:spPr>
          <a:xfrm>
            <a:off x="1369202" y="784675"/>
            <a:ext cx="4297800" cy="538800"/>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lang="es" sz="3500">
                <a:latin typeface="Archivo"/>
                <a:ea typeface="Archivo"/>
                <a:cs typeface="Archivo"/>
                <a:sym typeface="Archivo"/>
              </a:rPr>
              <a:t>Mapa de Empatía</a:t>
            </a:r>
            <a:endParaRPr b="1" sz="3500">
              <a:latin typeface="Archivo"/>
              <a:ea typeface="Archivo"/>
              <a:cs typeface="Archivo"/>
              <a:sym typeface="Archivo"/>
            </a:endParaRPr>
          </a:p>
        </p:txBody>
      </p:sp>
      <p:pic>
        <p:nvPicPr>
          <p:cNvPr id="249" name="Google Shape;249;g22429979770_0_1751"/>
          <p:cNvPicPr preferRelativeResize="0"/>
          <p:nvPr/>
        </p:nvPicPr>
        <p:blipFill rotWithShape="1">
          <a:blip r:embed="rId5">
            <a:alphaModFix/>
          </a:blip>
          <a:srcRect b="5669" l="0" r="0" t="11562"/>
          <a:stretch/>
        </p:blipFill>
        <p:spPr>
          <a:xfrm>
            <a:off x="2220700" y="1554025"/>
            <a:ext cx="4485225" cy="2782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2242ed07662_0_9"/>
          <p:cNvSpPr txBox="1"/>
          <p:nvPr/>
        </p:nvSpPr>
        <p:spPr>
          <a:xfrm>
            <a:off x="4872100" y="1642950"/>
            <a:ext cx="3876300" cy="29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1"/>
                </a:solidFill>
                <a:latin typeface="Archivo Narrow"/>
                <a:ea typeface="Archivo Narrow"/>
                <a:cs typeface="Archivo Narrow"/>
                <a:sym typeface="Archivo Narrow"/>
              </a:rPr>
              <a:t>¿Qué piensa y siente? </a:t>
            </a:r>
            <a:endParaRPr b="1">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0" rtl="0" algn="l">
              <a:lnSpc>
                <a:spcPct val="150000"/>
              </a:lnSpc>
              <a:spcBef>
                <a:spcPts val="0"/>
              </a:spcBef>
              <a:spcAft>
                <a:spcPts val="0"/>
              </a:spcAft>
              <a:buNone/>
            </a:pPr>
            <a:r>
              <a:rPr lang="es">
                <a:solidFill>
                  <a:schemeClr val="dk1"/>
                </a:solidFill>
                <a:latin typeface="Archivo Narrow"/>
                <a:ea typeface="Archivo Narrow"/>
                <a:cs typeface="Archivo Narrow"/>
                <a:sym typeface="Archivo Narrow"/>
              </a:rPr>
              <a:t>Para responder esta pregunta piensa detenidamente en cuáles son sus creencias, sus sueños, sus preocupaciones y emociones diarias. Además averigua qué lo hace feliz, qué lo entristece, asusta, emociona y enoja.</a:t>
            </a:r>
            <a:endParaRPr>
              <a:solidFill>
                <a:schemeClr val="dk1"/>
              </a:solidFill>
              <a:latin typeface="Archivo Narrow"/>
              <a:ea typeface="Archivo Narrow"/>
              <a:cs typeface="Archivo Narrow"/>
              <a:sym typeface="Archivo Narrow"/>
            </a:endParaRPr>
          </a:p>
          <a:p>
            <a:pPr indent="0" lvl="0" marL="0" rtl="0" algn="l">
              <a:lnSpc>
                <a:spcPct val="120000"/>
              </a:lnSpc>
              <a:spcBef>
                <a:spcPts val="0"/>
              </a:spcBef>
              <a:spcAft>
                <a:spcPts val="0"/>
              </a:spcAft>
              <a:buNone/>
            </a:pPr>
            <a:r>
              <a:t/>
            </a:r>
            <a:endParaRPr>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b="1">
              <a:solidFill>
                <a:schemeClr val="dk1"/>
              </a:solidFill>
              <a:latin typeface="Archivo Narrow"/>
              <a:ea typeface="Archivo Narrow"/>
              <a:cs typeface="Archivo Narrow"/>
              <a:sym typeface="Archivo Narrow"/>
            </a:endParaRPr>
          </a:p>
          <a:p>
            <a:pPr indent="0" lvl="0" marL="457200" rtl="0" algn="l">
              <a:lnSpc>
                <a:spcPct val="120000"/>
              </a:lnSpc>
              <a:spcBef>
                <a:spcPts val="0"/>
              </a:spcBef>
              <a:spcAft>
                <a:spcPts val="0"/>
              </a:spcAft>
              <a:buNone/>
            </a:pPr>
            <a:r>
              <a:t/>
            </a:r>
            <a:endParaRPr sz="1200">
              <a:latin typeface="Archivo Narrow"/>
              <a:ea typeface="Archivo Narrow"/>
              <a:cs typeface="Archivo Narrow"/>
              <a:sym typeface="Archivo Narrow"/>
            </a:endParaRPr>
          </a:p>
        </p:txBody>
      </p:sp>
      <p:sp>
        <p:nvSpPr>
          <p:cNvPr id="255" name="Google Shape;255;g2242ed07662_0_9"/>
          <p:cNvSpPr txBox="1"/>
          <p:nvPr/>
        </p:nvSpPr>
        <p:spPr>
          <a:xfrm>
            <a:off x="4999850" y="724475"/>
            <a:ext cx="3876300" cy="665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s" sz="1800">
                <a:latin typeface="Archivo Black"/>
                <a:ea typeface="Archivo Black"/>
                <a:cs typeface="Archivo Black"/>
                <a:sym typeface="Archivo Black"/>
              </a:rPr>
              <a:t>Hazte preguntas sobre tu potencial usuario de la app</a:t>
            </a:r>
            <a:endParaRPr sz="1800">
              <a:latin typeface="Archivo Black"/>
              <a:ea typeface="Archivo Black"/>
              <a:cs typeface="Archivo Black"/>
              <a:sym typeface="Archivo Black"/>
            </a:endParaRPr>
          </a:p>
        </p:txBody>
      </p:sp>
      <p:pic>
        <p:nvPicPr>
          <p:cNvPr id="256" name="Google Shape;256;g2242ed07662_0_9"/>
          <p:cNvPicPr preferRelativeResize="0"/>
          <p:nvPr/>
        </p:nvPicPr>
        <p:blipFill rotWithShape="1">
          <a:blip r:embed="rId4">
            <a:alphaModFix/>
          </a:blip>
          <a:srcRect b="20175" l="-4361" r="-8036" t="21681"/>
          <a:stretch/>
        </p:blipFill>
        <p:spPr>
          <a:xfrm>
            <a:off x="536800" y="724475"/>
            <a:ext cx="4335299" cy="392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